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81" r:id="rId13"/>
    <p:sldId id="267" r:id="rId14"/>
    <p:sldId id="277" r:id="rId15"/>
    <p:sldId id="278" r:id="rId16"/>
    <p:sldId id="274" r:id="rId17"/>
    <p:sldId id="284" r:id="rId18"/>
    <p:sldId id="273" r:id="rId19"/>
    <p:sldId id="272" r:id="rId20"/>
    <p:sldId id="271" r:id="rId21"/>
    <p:sldId id="270" r:id="rId22"/>
    <p:sldId id="282" r:id="rId23"/>
    <p:sldId id="283" r:id="rId24"/>
    <p:sldId id="276" r:id="rId25"/>
    <p:sldId id="279" r:id="rId26"/>
    <p:sldId id="275" r:id="rId27"/>
    <p:sldId id="269" r:id="rId28"/>
    <p:sldId id="268" r:id="rId29"/>
    <p:sldId id="28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471" autoAdjust="0"/>
    <p:restoredTop sz="77558" autoAdjust="0"/>
  </p:normalViewPr>
  <p:slideViewPr>
    <p:cSldViewPr>
      <p:cViewPr varScale="1">
        <p:scale>
          <a:sx n="52" d="100"/>
          <a:sy n="52" d="100"/>
        </p:scale>
        <p:origin x="1092"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266823-EB86-4C65-9BDB-3AD733D533B9}" type="datetimeFigureOut">
              <a:rPr lang="en-CA" smtClean="0"/>
              <a:t>2022-06-16</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781782-CE68-4781-BA45-3D77757BD1D5}" type="slidenum">
              <a:rPr lang="en-CA" smtClean="0"/>
              <a:t>‹#›</a:t>
            </a:fld>
            <a:endParaRPr lang="en-CA"/>
          </a:p>
        </p:txBody>
      </p:sp>
    </p:spTree>
    <p:extLst>
      <p:ext uri="{BB962C8B-B14F-4D97-AF65-F5344CB8AC3E}">
        <p14:creationId xmlns:p14="http://schemas.microsoft.com/office/powerpoint/2010/main" val="454389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toolkit.seniorsrights.org.au/wp-content/uploads/2013/09/RESPECT-DIGNITY-Greek-community-education-resource-kit.pdf"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www.e-laws.gov.on.ca/html/statutes/english/elaws_statutes_10r11_e.htm"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8781782-CE68-4781-BA45-3D77757BD1D5}" type="slidenum">
              <a:rPr lang="en-CA" smtClean="0"/>
              <a:t>1</a:t>
            </a:fld>
            <a:endParaRPr lang="en-CA"/>
          </a:p>
        </p:txBody>
      </p:sp>
    </p:spTree>
    <p:extLst>
      <p:ext uri="{BB962C8B-B14F-4D97-AF65-F5344CB8AC3E}">
        <p14:creationId xmlns:p14="http://schemas.microsoft.com/office/powerpoint/2010/main" val="2280614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a:t>Facilitator</a:t>
            </a:r>
            <a:r>
              <a:rPr lang="en-CA" baseline="0" dirty="0"/>
              <a:t> in-depth notes of the slide</a:t>
            </a:r>
            <a:r>
              <a:rPr lang="en-CA" dirty="0"/>
              <a:t>: </a:t>
            </a:r>
          </a:p>
          <a:p>
            <a:pPr rtl="0" fontAlgn="base"/>
            <a:r>
              <a:rPr lang="en-CA" sz="1200" b="0" i="0" u="none" strike="noStrike" kern="1200" dirty="0">
                <a:solidFill>
                  <a:schemeClr val="tx1"/>
                </a:solidFill>
                <a:effectLst/>
                <a:latin typeface="+mn-lt"/>
                <a:ea typeface="+mn-ea"/>
                <a:cs typeface="+mn-cs"/>
              </a:rPr>
              <a:t>Seniors may have physical disabilities, be mentally or cognitively impaired or have language problems that make communicating abuse or neglect to be difficult. Those different factors may limit their ability to report the crime or understand. </a:t>
            </a:r>
          </a:p>
          <a:p>
            <a:pPr rtl="0" fontAlgn="base"/>
            <a:r>
              <a:rPr lang="en-CA" sz="1200" b="0" i="0" u="none" strike="noStrike" kern="1200" dirty="0">
                <a:solidFill>
                  <a:schemeClr val="tx1"/>
                </a:solidFill>
                <a:effectLst/>
                <a:latin typeface="+mn-lt"/>
                <a:ea typeface="+mn-ea"/>
                <a:cs typeface="+mn-cs"/>
              </a:rPr>
              <a:t>When depending on the abuser as a caregiver, friend or family member it can cause fear of retaliation.</a:t>
            </a:r>
          </a:p>
          <a:p>
            <a:pPr rtl="0" fontAlgn="base"/>
            <a:r>
              <a:rPr lang="en-CA" sz="1200" b="0" i="0" u="none" strike="noStrike" kern="1200" dirty="0">
                <a:solidFill>
                  <a:schemeClr val="tx1"/>
                </a:solidFill>
                <a:effectLst/>
                <a:latin typeface="+mn-lt"/>
                <a:ea typeface="+mn-ea"/>
                <a:cs typeface="+mn-cs"/>
              </a:rPr>
              <a:t>Seniors where dependence is coupled with isolation create limited options to seek help. Interfering with other people's families is discouraged, in some cultures. Leading family and friends to the side of privacy regarding abuse rather than investigation on suspected situations of elder abuse to avoid problems between each other (</a:t>
            </a:r>
            <a:r>
              <a:rPr lang="en-CA" sz="1200" b="0" i="0" u="none" strike="noStrike" kern="1200" dirty="0" err="1">
                <a:solidFill>
                  <a:schemeClr val="tx1"/>
                </a:solidFill>
                <a:effectLst/>
                <a:latin typeface="+mn-lt"/>
                <a:ea typeface="+mn-ea"/>
                <a:cs typeface="+mn-cs"/>
              </a:rPr>
              <a:t>Lumacare</a:t>
            </a:r>
            <a:r>
              <a:rPr lang="en-CA" sz="1200" b="0" i="0" u="none" strike="noStrike" kern="1200" dirty="0">
                <a:solidFill>
                  <a:schemeClr val="tx1"/>
                </a:solidFill>
                <a:effectLst/>
                <a:latin typeface="+mn-lt"/>
                <a:ea typeface="+mn-ea"/>
                <a:cs typeface="+mn-cs"/>
              </a:rPr>
              <a:t>, 2019, p.13).</a:t>
            </a:r>
          </a:p>
          <a:p>
            <a:pPr rtl="0"/>
            <a:br>
              <a:rPr lang="en-CA" b="0" dirty="0">
                <a:effectLst/>
              </a:rPr>
            </a:br>
            <a:r>
              <a:rPr lang="en-CA" sz="1200" b="0" i="0" u="none" strike="noStrike" kern="1200" dirty="0">
                <a:solidFill>
                  <a:schemeClr val="tx1"/>
                </a:solidFill>
                <a:effectLst/>
                <a:latin typeface="+mn-lt"/>
                <a:ea typeface="+mn-ea"/>
                <a:cs typeface="+mn-cs"/>
              </a:rPr>
              <a:t>Within the forum report it states why ethno-cultural seniors are silent about elder abuse. Ethno-cultural seniors are silent about the abuse they face as it is enmeshed in familial relationships. One of the main worries of the seniors is that by reporting abuse can disrupt their familial relationships. They feel as though if there is outside intervention it will create division and tension within their home. Family problems are something that can be resolved internally, they do not trust service providers will be able to resolve their problem. One of the things they fear is that police involvement would lead to arrest and prosecution of their own family members, which can create more problems within the family. The family members or their children are their primary caregiver and could also have them sponsored to Canada. Therefore, may ethno-cultural seniors suffer in silence and isolation. It is important to understand how silence can increase the conditions of life for the ethno-cultural seniors who are experiencing abuse and neglect. Another key point that was highlighter was, silence around elder abuse occurring in ethno-cultural communities makes it more hidden. There with this forum SPCO and many stakeholders these conversations were able to be started (Prince </a:t>
            </a:r>
            <a:r>
              <a:rPr lang="en-CA" sz="1200" b="0" i="0" u="none" strike="noStrike" kern="1200" dirty="0" err="1">
                <a:solidFill>
                  <a:schemeClr val="tx1"/>
                </a:solidFill>
                <a:effectLst/>
                <a:latin typeface="+mn-lt"/>
                <a:ea typeface="+mn-ea"/>
                <a:cs typeface="+mn-cs"/>
              </a:rPr>
              <a:t>Owusu</a:t>
            </a:r>
            <a:r>
              <a:rPr lang="en-CA" sz="1200" b="0" i="0" u="none" strike="noStrike" kern="1200" dirty="0">
                <a:solidFill>
                  <a:schemeClr val="tx1"/>
                </a:solidFill>
                <a:effectLst/>
                <a:latin typeface="+mn-lt"/>
                <a:ea typeface="+mn-ea"/>
                <a:cs typeface="+mn-cs"/>
              </a:rPr>
              <a:t>, &amp; The Social Planning Council of Ottawa, </a:t>
            </a:r>
            <a:r>
              <a:rPr lang="en-CA" sz="1200" b="0" i="0" u="none" strike="noStrike" kern="1200" dirty="0" err="1">
                <a:solidFill>
                  <a:schemeClr val="tx1"/>
                </a:solidFill>
                <a:effectLst/>
                <a:latin typeface="+mn-lt"/>
                <a:ea typeface="+mn-ea"/>
                <a:cs typeface="+mn-cs"/>
              </a:rPr>
              <a:t>n.d.</a:t>
            </a:r>
            <a:r>
              <a:rPr lang="en-CA" sz="1200" b="0" i="0" u="none" strike="noStrike" kern="1200" dirty="0">
                <a:solidFill>
                  <a:schemeClr val="tx1"/>
                </a:solidFill>
                <a:effectLst/>
                <a:latin typeface="+mn-lt"/>
                <a:ea typeface="+mn-ea"/>
                <a:cs typeface="+mn-cs"/>
              </a:rPr>
              <a:t>, p.11-12).</a:t>
            </a:r>
            <a:endParaRPr lang="en-CA" b="0" dirty="0">
              <a:effectLst/>
            </a:endParaRPr>
          </a:p>
          <a:p>
            <a:endParaRPr lang="en-CA" dirty="0"/>
          </a:p>
          <a:p>
            <a:r>
              <a:rPr lang="en-CA" dirty="0"/>
              <a:t>Slide</a:t>
            </a:r>
            <a:r>
              <a:rPr lang="en-CA" baseline="0" dirty="0"/>
              <a:t> in-text citations:</a:t>
            </a:r>
          </a:p>
          <a:p>
            <a:r>
              <a:rPr lang="en-CA" sz="1200" dirty="0" err="1"/>
              <a:t>Lumacare</a:t>
            </a:r>
            <a:r>
              <a:rPr lang="en-CA" sz="1200" dirty="0"/>
              <a:t>, 2019, p.13).</a:t>
            </a:r>
            <a:endParaRPr lang="en-CA"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a:t>Prince </a:t>
            </a:r>
            <a:r>
              <a:rPr lang="en-CA" sz="1200" dirty="0" err="1"/>
              <a:t>Owusu</a:t>
            </a:r>
            <a:r>
              <a:rPr lang="en-CA" sz="1200" dirty="0"/>
              <a:t>, &amp; The Social Planning Council of Ottawa, </a:t>
            </a:r>
            <a:r>
              <a:rPr lang="en-CA" sz="1200" dirty="0" err="1"/>
              <a:t>n.d.</a:t>
            </a:r>
            <a:r>
              <a:rPr lang="en-CA" sz="1200" dirty="0"/>
              <a:t>, p.11-12).</a:t>
            </a:r>
          </a:p>
          <a:p>
            <a:br>
              <a:rPr lang="en-CA" dirty="0"/>
            </a:br>
            <a:endParaRPr lang="en-CA" dirty="0"/>
          </a:p>
        </p:txBody>
      </p:sp>
      <p:sp>
        <p:nvSpPr>
          <p:cNvPr id="4" name="Slide Number Placeholder 3"/>
          <p:cNvSpPr>
            <a:spLocks noGrp="1"/>
          </p:cNvSpPr>
          <p:nvPr>
            <p:ph type="sldNum" sz="quarter" idx="10"/>
          </p:nvPr>
        </p:nvSpPr>
        <p:spPr/>
        <p:txBody>
          <a:bodyPr/>
          <a:lstStyle/>
          <a:p>
            <a:fld id="{68781782-CE68-4781-BA45-3D77757BD1D5}" type="slidenum">
              <a:rPr lang="en-CA" smtClean="0"/>
              <a:t>11</a:t>
            </a:fld>
            <a:endParaRPr lang="en-CA"/>
          </a:p>
        </p:txBody>
      </p:sp>
    </p:spTree>
    <p:extLst>
      <p:ext uri="{BB962C8B-B14F-4D97-AF65-F5344CB8AC3E}">
        <p14:creationId xmlns:p14="http://schemas.microsoft.com/office/powerpoint/2010/main" val="32771930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8781782-CE68-4781-BA45-3D77757BD1D5}" type="slidenum">
              <a:rPr lang="en-CA" smtClean="0"/>
              <a:t>12</a:t>
            </a:fld>
            <a:endParaRPr lang="en-CA"/>
          </a:p>
        </p:txBody>
      </p:sp>
    </p:spTree>
    <p:extLst>
      <p:ext uri="{BB962C8B-B14F-4D97-AF65-F5344CB8AC3E}">
        <p14:creationId xmlns:p14="http://schemas.microsoft.com/office/powerpoint/2010/main" val="37147522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Slide</a:t>
            </a:r>
            <a:r>
              <a:rPr lang="en-CA" baseline="0" dirty="0"/>
              <a:t> in-text citation:</a:t>
            </a:r>
          </a:p>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a:t>(The Social Planning Council of Ottawa. (2019), p.6)</a:t>
            </a:r>
          </a:p>
          <a:p>
            <a:endParaRPr lang="en-CA" dirty="0"/>
          </a:p>
        </p:txBody>
      </p:sp>
      <p:sp>
        <p:nvSpPr>
          <p:cNvPr id="4" name="Slide Number Placeholder 3"/>
          <p:cNvSpPr>
            <a:spLocks noGrp="1"/>
          </p:cNvSpPr>
          <p:nvPr>
            <p:ph type="sldNum" sz="quarter" idx="10"/>
          </p:nvPr>
        </p:nvSpPr>
        <p:spPr/>
        <p:txBody>
          <a:bodyPr/>
          <a:lstStyle/>
          <a:p>
            <a:fld id="{68781782-CE68-4781-BA45-3D77757BD1D5}" type="slidenum">
              <a:rPr lang="en-CA" smtClean="0"/>
              <a:t>13</a:t>
            </a:fld>
            <a:endParaRPr lang="en-CA"/>
          </a:p>
        </p:txBody>
      </p:sp>
    </p:spTree>
    <p:extLst>
      <p:ext uri="{BB962C8B-B14F-4D97-AF65-F5344CB8AC3E}">
        <p14:creationId xmlns:p14="http://schemas.microsoft.com/office/powerpoint/2010/main" val="3947411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a:t>Facilitator: Ask the participants what other issues do ethno-cultural seniors experience?</a:t>
            </a:r>
          </a:p>
          <a:p>
            <a:pPr marL="0" marR="0" indent="0" algn="l" defTabSz="914400" rtl="0" eaLnBrk="1" fontAlgn="auto" latinLnBrk="0" hangingPunct="1">
              <a:lnSpc>
                <a:spcPct val="100000"/>
              </a:lnSpc>
              <a:spcBef>
                <a:spcPts val="0"/>
              </a:spcBef>
              <a:spcAft>
                <a:spcPts val="0"/>
              </a:spcAft>
              <a:buClrTx/>
              <a:buSzTx/>
              <a:buFontTx/>
              <a:buNone/>
              <a:tabLst/>
              <a:defRPr/>
            </a:pPr>
            <a:endParaRPr lang="en-CA" dirty="0"/>
          </a:p>
          <a:p>
            <a:pPr marL="0" marR="0" indent="0" algn="l" defTabSz="914400" rtl="0" eaLnBrk="1" fontAlgn="auto" latinLnBrk="0" hangingPunct="1">
              <a:lnSpc>
                <a:spcPct val="100000"/>
              </a:lnSpc>
              <a:spcBef>
                <a:spcPts val="0"/>
              </a:spcBef>
              <a:spcAft>
                <a:spcPts val="0"/>
              </a:spcAft>
              <a:buClrTx/>
              <a:buSzTx/>
              <a:buFontTx/>
              <a:buNone/>
              <a:tabLst/>
              <a:defRPr/>
            </a:pPr>
            <a:r>
              <a:rPr lang="en-CA" dirty="0"/>
              <a:t>Slide</a:t>
            </a:r>
            <a:r>
              <a:rPr lang="en-CA" baseline="0" dirty="0"/>
              <a:t> in-text citation: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CA"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CA" dirty="0"/>
              <a:t> (The Social Planning Council of Ottawa. (2019), p.6)</a:t>
            </a:r>
          </a:p>
          <a:p>
            <a:endParaRPr lang="en-CA" dirty="0"/>
          </a:p>
        </p:txBody>
      </p:sp>
      <p:sp>
        <p:nvSpPr>
          <p:cNvPr id="4" name="Slide Number Placeholder 3"/>
          <p:cNvSpPr>
            <a:spLocks noGrp="1"/>
          </p:cNvSpPr>
          <p:nvPr>
            <p:ph type="sldNum" sz="quarter" idx="10"/>
          </p:nvPr>
        </p:nvSpPr>
        <p:spPr/>
        <p:txBody>
          <a:bodyPr/>
          <a:lstStyle/>
          <a:p>
            <a:fld id="{68781782-CE68-4781-BA45-3D77757BD1D5}" type="slidenum">
              <a:rPr lang="en-CA" smtClean="0"/>
              <a:t>14</a:t>
            </a:fld>
            <a:endParaRPr lang="en-CA"/>
          </a:p>
        </p:txBody>
      </p:sp>
    </p:spTree>
    <p:extLst>
      <p:ext uri="{BB962C8B-B14F-4D97-AF65-F5344CB8AC3E}">
        <p14:creationId xmlns:p14="http://schemas.microsoft.com/office/powerpoint/2010/main" val="4060824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kern="1200" dirty="0">
                <a:solidFill>
                  <a:schemeClr val="tx1"/>
                </a:solidFill>
                <a:effectLst/>
                <a:latin typeface="+mn-lt"/>
                <a:ea typeface="+mn-ea"/>
                <a:cs typeface="+mn-cs"/>
              </a:rPr>
              <a:t>Question period: Ask participants to ask questions, share their own experiences and to inquire if they understand the terms as well as the objectives.</a:t>
            </a:r>
          </a:p>
          <a:p>
            <a:endParaRPr lang="en-CA" sz="1200" b="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dirty="0"/>
              <a:t>Facilitator</a:t>
            </a:r>
            <a:r>
              <a:rPr lang="en-CA" baseline="0" dirty="0"/>
              <a:t> in-depth notes of the slide</a:t>
            </a:r>
            <a:r>
              <a:rPr lang="en-CA" dirty="0"/>
              <a:t>: </a:t>
            </a:r>
          </a:p>
          <a:p>
            <a:pPr rtl="0" fontAlgn="base"/>
            <a:r>
              <a:rPr lang="en-CA" sz="1200" b="0" i="0" u="none" strike="noStrike" kern="1200" dirty="0">
                <a:solidFill>
                  <a:schemeClr val="tx1"/>
                </a:solidFill>
                <a:effectLst/>
                <a:latin typeface="+mn-lt"/>
                <a:ea typeface="+mn-ea"/>
                <a:cs typeface="+mn-cs"/>
              </a:rPr>
              <a:t>Seniors may stop recognizing abuse as it is a regular occurrence and do not recognize the situation as abusive. </a:t>
            </a:r>
          </a:p>
          <a:p>
            <a:pPr rtl="0" fontAlgn="base"/>
            <a:r>
              <a:rPr lang="en-CA" sz="1200" b="0" i="0" u="none" strike="noStrike" kern="1200" dirty="0">
                <a:solidFill>
                  <a:schemeClr val="tx1"/>
                </a:solidFill>
                <a:effectLst/>
                <a:latin typeface="+mn-lt"/>
                <a:ea typeface="+mn-ea"/>
                <a:cs typeface="+mn-cs"/>
              </a:rPr>
              <a:t>Seniors may not know where to get help and not be aware of the agencies and individuals that can assist them. </a:t>
            </a:r>
          </a:p>
          <a:p>
            <a:pPr rtl="0" fontAlgn="base"/>
            <a:r>
              <a:rPr lang="en-CA" sz="1200" b="0" i="0" u="none" strike="noStrike" kern="1200" dirty="0">
                <a:solidFill>
                  <a:schemeClr val="tx1"/>
                </a:solidFill>
                <a:effectLst/>
                <a:latin typeface="+mn-lt"/>
                <a:ea typeface="+mn-ea"/>
                <a:cs typeface="+mn-cs"/>
              </a:rPr>
              <a:t>Seniors are afraid that if they say something, the abuser will discover the truth and abuse can get worse. They are at greater risk if it is brought out into the open. </a:t>
            </a:r>
          </a:p>
          <a:p>
            <a:pPr rtl="0" fontAlgn="base"/>
            <a:r>
              <a:rPr lang="en-CA" sz="1200" b="0" i="0" u="none" strike="noStrike" kern="1200" dirty="0">
                <a:solidFill>
                  <a:schemeClr val="tx1"/>
                </a:solidFill>
                <a:effectLst/>
                <a:latin typeface="+mn-lt"/>
                <a:ea typeface="+mn-ea"/>
                <a:cs typeface="+mn-cs"/>
              </a:rPr>
              <a:t>Seniors may feel humiliated as they mistakenly believe that they could have stopped or controlled the abuse.  </a:t>
            </a:r>
          </a:p>
          <a:p>
            <a:pPr rtl="0" fontAlgn="base"/>
            <a:r>
              <a:rPr lang="en-CA" sz="1200" b="0" i="0" u="none" strike="noStrike" kern="1200" dirty="0">
                <a:solidFill>
                  <a:schemeClr val="tx1"/>
                </a:solidFill>
                <a:effectLst/>
                <a:latin typeface="+mn-lt"/>
                <a:ea typeface="+mn-ea"/>
                <a:cs typeface="+mn-cs"/>
              </a:rPr>
              <a:t>Seniors in certain circumstances take the blame for the abuse, as they may feel they deserve this treatment as they may feel guilty about how they were as parents or ‘chose the wrong spouse’. </a:t>
            </a:r>
          </a:p>
          <a:p>
            <a:pPr rtl="0" fontAlgn="base"/>
            <a:r>
              <a:rPr lang="en-CA" sz="1200" b="0" i="0" u="none" strike="noStrike" kern="1200" dirty="0">
                <a:solidFill>
                  <a:schemeClr val="tx1"/>
                </a:solidFill>
                <a:effectLst/>
                <a:latin typeface="+mn-lt"/>
                <a:ea typeface="+mn-ea"/>
                <a:cs typeface="+mn-cs"/>
              </a:rPr>
              <a:t>Some seniors may no longer have siblings, relatives or spouses that are alive or lost connection with. The abuser may be the only one which they can connect with or can be their conduit to the outside world. The abuser may threaten the victims of ending the contact with them.   </a:t>
            </a:r>
          </a:p>
          <a:p>
            <a:pPr rtl="0" fontAlgn="base"/>
            <a:r>
              <a:rPr lang="en-CA" sz="1200" b="0" i="0" u="none" strike="noStrike" kern="1200" dirty="0">
                <a:solidFill>
                  <a:schemeClr val="tx1"/>
                </a:solidFill>
                <a:effectLst/>
                <a:latin typeface="+mn-lt"/>
                <a:ea typeface="+mn-ea"/>
                <a:cs typeface="+mn-cs"/>
              </a:rPr>
              <a:t>Seniors feel that by disclosing their abuse will bring some sort of shame and dishonour within the family. They suffer in silence rather than bring shame to the whole family and not to spread the situation to their communities. </a:t>
            </a:r>
          </a:p>
          <a:p>
            <a:pPr rtl="0" fontAlgn="base"/>
            <a:r>
              <a:rPr lang="en-CA" sz="1200" b="0" i="0" u="none" strike="noStrike" kern="1200" dirty="0">
                <a:solidFill>
                  <a:schemeClr val="tx1"/>
                </a:solidFill>
                <a:effectLst/>
                <a:latin typeface="+mn-lt"/>
                <a:ea typeface="+mn-ea"/>
                <a:cs typeface="+mn-cs"/>
              </a:rPr>
              <a:t>Seniors believe that they should be able to resolve their own problems.</a:t>
            </a:r>
          </a:p>
          <a:p>
            <a:pPr rtl="0" fontAlgn="base"/>
            <a:r>
              <a:rPr lang="en-CA" sz="1200" b="0" i="0" u="none" strike="noStrike" kern="1200" dirty="0">
                <a:solidFill>
                  <a:schemeClr val="tx1"/>
                </a:solidFill>
                <a:effectLst/>
                <a:latin typeface="+mn-lt"/>
                <a:ea typeface="+mn-ea"/>
                <a:cs typeface="+mn-cs"/>
              </a:rPr>
              <a:t>Perhaps seniors who are abused may have previously tried to disclose their incident of abuse and it resulted in poor </a:t>
            </a:r>
            <a:r>
              <a:rPr lang="en-CA" sz="1200" b="0" i="0" u="none" strike="noStrike" kern="1200" dirty="0" err="1">
                <a:solidFill>
                  <a:schemeClr val="tx1"/>
                </a:solidFill>
                <a:effectLst/>
                <a:latin typeface="+mn-lt"/>
                <a:ea typeface="+mn-ea"/>
                <a:cs typeface="+mn-cs"/>
              </a:rPr>
              <a:t>outcomes.has</a:t>
            </a:r>
            <a:r>
              <a:rPr lang="en-CA" sz="1200" b="0" i="0" u="none" strike="noStrike" kern="1200" dirty="0">
                <a:solidFill>
                  <a:schemeClr val="tx1"/>
                </a:solidFill>
                <a:effectLst/>
                <a:latin typeface="+mn-lt"/>
                <a:ea typeface="+mn-ea"/>
                <a:cs typeface="+mn-cs"/>
              </a:rPr>
              <a:t> a history of abuse. </a:t>
            </a:r>
          </a:p>
          <a:p>
            <a:pPr rtl="0" fontAlgn="base"/>
            <a:r>
              <a:rPr lang="en-CA" sz="1200" b="0" i="0" u="none" strike="noStrike" kern="1200" dirty="0">
                <a:solidFill>
                  <a:schemeClr val="tx1"/>
                </a:solidFill>
                <a:effectLst/>
                <a:latin typeface="+mn-lt"/>
                <a:ea typeface="+mn-ea"/>
                <a:cs typeface="+mn-cs"/>
              </a:rPr>
              <a:t>Seniors believe that with lack of evidence they might be taken seriously or that it would be a waste of time (CANADIAN ASSOCIATION OF OCCUPATIONAL THERAPISTS, 2013, p.15-16).</a:t>
            </a:r>
          </a:p>
          <a:p>
            <a:pPr rtl="0" fontAlgn="base"/>
            <a:endParaRPr lang="en-CA" sz="1200" b="0" i="0" u="none" strike="noStrike" kern="1200" dirty="0">
              <a:solidFill>
                <a:schemeClr val="tx1"/>
              </a:solidFill>
              <a:effectLst/>
              <a:latin typeface="+mn-lt"/>
              <a:ea typeface="+mn-ea"/>
              <a:cs typeface="+mn-cs"/>
            </a:endParaRPr>
          </a:p>
          <a:p>
            <a:pPr rtl="0" fontAlgn="base"/>
            <a:r>
              <a:rPr lang="en-CA" sz="1200" b="0" i="0" u="none" strike="noStrike" kern="1200" dirty="0">
                <a:solidFill>
                  <a:schemeClr val="tx1"/>
                </a:solidFill>
                <a:effectLst/>
                <a:latin typeface="+mn-lt"/>
                <a:ea typeface="+mn-ea"/>
                <a:cs typeface="+mn-cs"/>
              </a:rPr>
              <a:t>Slide</a:t>
            </a:r>
            <a:r>
              <a:rPr lang="en-CA" sz="1200" b="0" i="0" u="none" strike="noStrike" kern="1200" baseline="0" dirty="0">
                <a:solidFill>
                  <a:schemeClr val="tx1"/>
                </a:solidFill>
                <a:effectLst/>
                <a:latin typeface="+mn-lt"/>
                <a:ea typeface="+mn-ea"/>
                <a:cs typeface="+mn-cs"/>
              </a:rPr>
              <a:t> in-text citation:</a:t>
            </a:r>
          </a:p>
          <a:p>
            <a:pPr marL="0" marR="0" indent="0" algn="l" defTabSz="914400" rtl="0" eaLnBrk="1" fontAlgn="base" latinLnBrk="0" hangingPunct="1">
              <a:lnSpc>
                <a:spcPct val="100000"/>
              </a:lnSpc>
              <a:spcBef>
                <a:spcPts val="0"/>
              </a:spcBef>
              <a:spcAft>
                <a:spcPts val="0"/>
              </a:spcAft>
              <a:buClrTx/>
              <a:buSzTx/>
              <a:buFontTx/>
              <a:buNone/>
              <a:tabLst/>
              <a:defRPr/>
            </a:pPr>
            <a:r>
              <a:rPr lang="en-CA" sz="1200" dirty="0"/>
              <a:t>(CANADIAN ASSOCIATION OF OCCUPATIONAL THERAPISTS, 2013, p.15-16).</a:t>
            </a:r>
          </a:p>
          <a:p>
            <a:pPr rtl="0" fontAlgn="base"/>
            <a:endParaRPr lang="en-CA" sz="1200" b="0" i="0" u="none" strike="noStrike" kern="1200" dirty="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68781782-CE68-4781-BA45-3D77757BD1D5}" type="slidenum">
              <a:rPr lang="en-CA" smtClean="0"/>
              <a:t>15</a:t>
            </a:fld>
            <a:endParaRPr lang="en-CA"/>
          </a:p>
        </p:txBody>
      </p:sp>
    </p:spTree>
    <p:extLst>
      <p:ext uri="{BB962C8B-B14F-4D97-AF65-F5344CB8AC3E}">
        <p14:creationId xmlns:p14="http://schemas.microsoft.com/office/powerpoint/2010/main" val="26761363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Questions for case studies:</a:t>
            </a:r>
          </a:p>
          <a:p>
            <a:endParaRPr lang="en-US" dirty="0"/>
          </a:p>
          <a:p>
            <a:pPr algn="l" fontAlgn="base"/>
            <a:r>
              <a:rPr lang="en-US" b="1" i="0" u="sng" dirty="0">
                <a:solidFill>
                  <a:srgbClr val="201F1E"/>
                </a:solidFill>
                <a:effectLst/>
                <a:latin typeface="Segoe UI" panose="020B0502040204020203" pitchFamily="34" charset="0"/>
              </a:rPr>
              <a:t>Questions for Case study #1:</a:t>
            </a:r>
            <a:endParaRPr lang="en-US" b="0" i="0" dirty="0">
              <a:solidFill>
                <a:srgbClr val="201F1E"/>
              </a:solidFill>
              <a:effectLst/>
              <a:latin typeface="Segoe UI" panose="020B0502040204020203" pitchFamily="34" charset="0"/>
            </a:endParaRPr>
          </a:p>
          <a:p>
            <a:pPr algn="l" fontAlgn="base"/>
            <a:br>
              <a:rPr lang="en-US" b="0" i="0" dirty="0">
                <a:solidFill>
                  <a:srgbClr val="201F1E"/>
                </a:solidFill>
                <a:effectLst/>
                <a:latin typeface="Segoe UI" panose="020B0502040204020203" pitchFamily="34" charset="0"/>
              </a:rPr>
            </a:br>
            <a:r>
              <a:rPr lang="en-US" b="0" i="0" dirty="0">
                <a:solidFill>
                  <a:srgbClr val="201F1E"/>
                </a:solidFill>
                <a:effectLst/>
                <a:latin typeface="Segoe UI" panose="020B0502040204020203" pitchFamily="34" charset="0"/>
              </a:rPr>
              <a:t>1. What are the issues and concerns in this story? Do you think it ever happens in the community?</a:t>
            </a:r>
            <a:br>
              <a:rPr lang="en-US" b="0" i="0" dirty="0">
                <a:solidFill>
                  <a:srgbClr val="201F1E"/>
                </a:solidFill>
                <a:effectLst/>
                <a:latin typeface="Segoe UI" panose="020B0502040204020203" pitchFamily="34" charset="0"/>
              </a:rPr>
            </a:br>
            <a:r>
              <a:rPr lang="en-US" b="0" i="0" dirty="0">
                <a:solidFill>
                  <a:srgbClr val="201F1E"/>
                </a:solidFill>
                <a:effectLst/>
                <a:latin typeface="Segoe UI" panose="020B0502040204020203" pitchFamily="34" charset="0"/>
              </a:rPr>
              <a:t>2. How might Rohan feel about this situation? How might Naveen and his wife feel? Why might they see the situation differently?</a:t>
            </a:r>
            <a:br>
              <a:rPr lang="en-US" b="0" i="0" dirty="0">
                <a:solidFill>
                  <a:srgbClr val="201F1E"/>
                </a:solidFill>
                <a:effectLst/>
                <a:latin typeface="Segoe UI" panose="020B0502040204020203" pitchFamily="34" charset="0"/>
              </a:rPr>
            </a:br>
            <a:r>
              <a:rPr lang="en-US" b="0" i="0" dirty="0">
                <a:solidFill>
                  <a:srgbClr val="201F1E"/>
                </a:solidFill>
                <a:effectLst/>
                <a:latin typeface="Segoe UI" panose="020B0502040204020203" pitchFamily="34" charset="0"/>
              </a:rPr>
              <a:t>3. What is the role of the wider community, Rohan’s friends and social networks in this situation?</a:t>
            </a:r>
            <a:br>
              <a:rPr lang="en-US" b="0" i="0" dirty="0">
                <a:solidFill>
                  <a:srgbClr val="201F1E"/>
                </a:solidFill>
                <a:effectLst/>
                <a:latin typeface="Segoe UI" panose="020B0502040204020203" pitchFamily="34" charset="0"/>
              </a:rPr>
            </a:br>
            <a:r>
              <a:rPr lang="en-US" b="0" i="0" dirty="0">
                <a:solidFill>
                  <a:srgbClr val="201F1E"/>
                </a:solidFill>
                <a:effectLst/>
                <a:latin typeface="Segoe UI" panose="020B0502040204020203" pitchFamily="34" charset="0"/>
              </a:rPr>
              <a:t>4. How could this family’s relationship be improved for the future?</a:t>
            </a:r>
            <a:br>
              <a:rPr lang="en-US" b="0" i="0" dirty="0">
                <a:solidFill>
                  <a:srgbClr val="201F1E"/>
                </a:solidFill>
                <a:effectLst/>
                <a:latin typeface="Segoe UI" panose="020B0502040204020203" pitchFamily="34" charset="0"/>
              </a:rPr>
            </a:br>
            <a:r>
              <a:rPr lang="en-US" b="0" i="0" dirty="0">
                <a:solidFill>
                  <a:srgbClr val="201F1E"/>
                </a:solidFill>
                <a:effectLst/>
                <a:latin typeface="Segoe UI" panose="020B0502040204020203" pitchFamily="34" charset="0"/>
              </a:rPr>
              <a:t>5. What would you advise Rohan to do? What does he need to think about in this situation?</a:t>
            </a:r>
            <a:br>
              <a:rPr lang="en-US" b="0" i="0" dirty="0">
                <a:solidFill>
                  <a:srgbClr val="201F1E"/>
                </a:solidFill>
                <a:effectLst/>
                <a:latin typeface="Segoe UI" panose="020B0502040204020203" pitchFamily="34" charset="0"/>
              </a:rPr>
            </a:br>
            <a:r>
              <a:rPr lang="en-US" b="0" i="0" dirty="0">
                <a:solidFill>
                  <a:srgbClr val="201F1E"/>
                </a:solidFill>
                <a:effectLst/>
                <a:latin typeface="Segoe UI" panose="020B0502040204020203" pitchFamily="34" charset="0"/>
              </a:rPr>
              <a:t>6. Where could Rohan and family get support to find out more information and improve their situation?</a:t>
            </a:r>
            <a:br>
              <a:rPr lang="en-US" b="0" i="0" dirty="0">
                <a:solidFill>
                  <a:srgbClr val="201F1E"/>
                </a:solidFill>
                <a:effectLst/>
                <a:latin typeface="Segoe UI" panose="020B0502040204020203" pitchFamily="34" charset="0"/>
              </a:rPr>
            </a:br>
            <a:endParaRPr lang="en-US" b="0" i="0" dirty="0">
              <a:solidFill>
                <a:srgbClr val="201F1E"/>
              </a:solidFill>
              <a:effectLst/>
              <a:latin typeface="Segoe UI" panose="020B0502040204020203" pitchFamily="34" charset="0"/>
            </a:endParaRPr>
          </a:p>
          <a:p>
            <a:pPr algn="l" fontAlgn="base"/>
            <a:endParaRPr lang="en-US" b="0" i="0" dirty="0">
              <a:solidFill>
                <a:srgbClr val="201F1E"/>
              </a:solidFill>
              <a:effectLst/>
              <a:latin typeface="Segoe UI" panose="020B0502040204020203" pitchFamily="34" charset="0"/>
            </a:endParaRPr>
          </a:p>
          <a:p>
            <a:pPr algn="l" fontAlgn="base"/>
            <a:r>
              <a:rPr lang="en-US" b="1" i="0" u="sng" dirty="0">
                <a:solidFill>
                  <a:srgbClr val="201F1E"/>
                </a:solidFill>
                <a:effectLst/>
                <a:latin typeface="Segoe UI" panose="020B0502040204020203" pitchFamily="34" charset="0"/>
              </a:rPr>
              <a:t>Questions for Case study #2:</a:t>
            </a:r>
            <a:endParaRPr lang="en-US" b="0" i="0" dirty="0">
              <a:solidFill>
                <a:srgbClr val="201F1E"/>
              </a:solidFill>
              <a:effectLst/>
              <a:latin typeface="Segoe UI" panose="020B0502040204020203" pitchFamily="34" charset="0"/>
            </a:endParaRPr>
          </a:p>
          <a:p>
            <a:pPr algn="l" fontAlgn="base"/>
            <a:r>
              <a:rPr lang="en-US" b="0" i="0" dirty="0">
                <a:solidFill>
                  <a:srgbClr val="201F1E"/>
                </a:solidFill>
                <a:effectLst/>
                <a:latin typeface="Segoe UI" panose="020B0502040204020203" pitchFamily="34" charset="0"/>
              </a:rPr>
              <a:t>1. What are the issues and concerns in this story? Do you think it ever happens in the community?</a:t>
            </a:r>
            <a:br>
              <a:rPr lang="en-US" dirty="0"/>
            </a:br>
            <a:r>
              <a:rPr lang="en-US" b="0" i="0" dirty="0">
                <a:solidFill>
                  <a:srgbClr val="201F1E"/>
                </a:solidFill>
                <a:effectLst/>
                <a:latin typeface="Segoe UI" panose="020B0502040204020203" pitchFamily="34" charset="0"/>
              </a:rPr>
              <a:t>2. How might Vani feel about this situation? How might Amit feel? Why might they see the situation differently?</a:t>
            </a:r>
            <a:br>
              <a:rPr lang="en-US" dirty="0"/>
            </a:br>
            <a:r>
              <a:rPr lang="en-US" b="0" i="0" dirty="0">
                <a:solidFill>
                  <a:srgbClr val="201F1E"/>
                </a:solidFill>
                <a:effectLst/>
                <a:latin typeface="Segoe UI" panose="020B0502040204020203" pitchFamily="34" charset="0"/>
              </a:rPr>
              <a:t>3. What is the role of the wider community, Amit and Vani’s friends and social networks in this situation?</a:t>
            </a:r>
            <a:br>
              <a:rPr lang="en-US" dirty="0"/>
            </a:br>
            <a:r>
              <a:rPr lang="en-US" b="0" i="0" dirty="0">
                <a:solidFill>
                  <a:srgbClr val="201F1E"/>
                </a:solidFill>
                <a:effectLst/>
                <a:latin typeface="Segoe UI" panose="020B0502040204020203" pitchFamily="34" charset="0"/>
              </a:rPr>
              <a:t>4. How could this family’s relationship be improved for the future?</a:t>
            </a:r>
            <a:br>
              <a:rPr lang="en-US" dirty="0"/>
            </a:br>
            <a:r>
              <a:rPr lang="en-US" b="0" i="0" dirty="0">
                <a:solidFill>
                  <a:srgbClr val="201F1E"/>
                </a:solidFill>
                <a:effectLst/>
                <a:latin typeface="Segoe UI" panose="020B0502040204020203" pitchFamily="34" charset="0"/>
              </a:rPr>
              <a:t>5. What would you advise Amit to do? What does he need to think about in this situation?</a:t>
            </a:r>
            <a:br>
              <a:rPr lang="en-US" dirty="0"/>
            </a:br>
            <a:r>
              <a:rPr lang="en-US" b="0" i="0" dirty="0">
                <a:solidFill>
                  <a:srgbClr val="201F1E"/>
                </a:solidFill>
                <a:effectLst/>
                <a:latin typeface="Segoe UI" panose="020B0502040204020203" pitchFamily="34" charset="0"/>
              </a:rPr>
              <a:t>6. Where could Amit and family get support to find out more information and improve their situation?  </a:t>
            </a:r>
            <a:br>
              <a:rPr lang="en-US" b="0" i="0" dirty="0">
                <a:solidFill>
                  <a:srgbClr val="201F1E"/>
                </a:solidFill>
                <a:effectLst/>
                <a:latin typeface="Segoe UI" panose="020B0502040204020203" pitchFamily="34" charset="0"/>
              </a:rPr>
            </a:br>
            <a:endParaRPr lang="en-US" b="0" i="0" dirty="0">
              <a:solidFill>
                <a:srgbClr val="201F1E"/>
              </a:solidFill>
              <a:effectLst/>
              <a:latin typeface="Segoe UI" panose="020B0502040204020203" pitchFamily="34" charset="0"/>
            </a:endParaRPr>
          </a:p>
          <a:p>
            <a:br>
              <a:rPr lang="en-US" dirty="0"/>
            </a:br>
            <a:endParaRPr lang="en-CA" dirty="0"/>
          </a:p>
        </p:txBody>
      </p:sp>
      <p:sp>
        <p:nvSpPr>
          <p:cNvPr id="4" name="Slide Number Placeholder 3"/>
          <p:cNvSpPr>
            <a:spLocks noGrp="1"/>
          </p:cNvSpPr>
          <p:nvPr>
            <p:ph type="sldNum" sz="quarter" idx="10"/>
          </p:nvPr>
        </p:nvSpPr>
        <p:spPr/>
        <p:txBody>
          <a:bodyPr/>
          <a:lstStyle/>
          <a:p>
            <a:fld id="{68781782-CE68-4781-BA45-3D77757BD1D5}" type="slidenum">
              <a:rPr lang="en-CA" smtClean="0"/>
              <a:t>16</a:t>
            </a:fld>
            <a:endParaRPr lang="en-CA"/>
          </a:p>
        </p:txBody>
      </p:sp>
    </p:spTree>
    <p:extLst>
      <p:ext uri="{BB962C8B-B14F-4D97-AF65-F5344CB8AC3E}">
        <p14:creationId xmlns:p14="http://schemas.microsoft.com/office/powerpoint/2010/main" val="14131401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Include the questions for</a:t>
            </a:r>
            <a:r>
              <a:rPr lang="en-CA" baseline="0" dirty="0"/>
              <a:t> videos:</a:t>
            </a:r>
          </a:p>
          <a:p>
            <a:r>
              <a:rPr lang="en-CA" dirty="0"/>
              <a:t>Question 1: What are the issues that could be of concern in this story? Do you think it ever happens in the community? Explores the ability of participants to identify issues in the story. Explores attitudes towards and awareness of those issues that potentially lead to elder abuse. </a:t>
            </a:r>
          </a:p>
          <a:p>
            <a:r>
              <a:rPr lang="en-CA" dirty="0"/>
              <a:t>Question 2: How might the older person feel about this situation? Why might they see the situation differently?  Stimulates thought about how the older person feels and how the situation may be abusive. The question opens up discussion on the values, attitudes, hopes and fears of the older person as well as motivations of other characters as they relate to abuse or compromised dignity. </a:t>
            </a:r>
          </a:p>
          <a:p>
            <a:r>
              <a:rPr lang="en-CA" dirty="0"/>
              <a:t>Question 3: What are the rights that the older person might (respectfully) expect? What would be acceptable or unacceptable in the family conversation and decisions about their situation? Draws out the potential risks or various types and degrees of abuse (subtle to overt) within each scenario. Asks participants to identify what is respectful behaviour, particularly towards older people, and the basic rights an older person should expect. Question 4: What are traditional ways this family would have managed this situation in Greece? How have things changed in Australia? Stimulates thought on traditional strategies or attitudes that may no longer work or may even be counterproductive in a modern Australian context. Important issues are increased dependence and the reluctance to seek help outside of the family.</a:t>
            </a:r>
          </a:p>
          <a:p>
            <a:r>
              <a:rPr lang="en-CA" dirty="0"/>
              <a:t> Question 5: What would you advise the older person and their family to do? What else do they need to think about in this situation? This question allows the participants to share and explore strategies to alleviate or prevent abusive or disrespectful situations. Question 6 Where could the older person and his/her family get support in finding more information and making these decisions? This question encourages participants to share information about services and supports.</a:t>
            </a:r>
          </a:p>
          <a:p>
            <a:r>
              <a:rPr lang="en-CA" dirty="0"/>
              <a:t>Question</a:t>
            </a:r>
            <a:r>
              <a:rPr lang="en-CA" baseline="0" dirty="0"/>
              <a:t> 6: </a:t>
            </a:r>
            <a:r>
              <a:rPr lang="en-CA" dirty="0"/>
              <a:t>What would you advise the</a:t>
            </a:r>
            <a:r>
              <a:rPr lang="en-CA" baseline="0" dirty="0"/>
              <a:t> senior </a:t>
            </a:r>
            <a:r>
              <a:rPr lang="en-CA" dirty="0"/>
              <a:t>and their family to do? What else do they need to think about in this situation? </a:t>
            </a:r>
          </a:p>
          <a:p>
            <a:r>
              <a:rPr lang="en-CA" dirty="0"/>
              <a:t>Question 7:</a:t>
            </a:r>
            <a:r>
              <a:rPr lang="en-CA" baseline="0" dirty="0"/>
              <a:t> </a:t>
            </a:r>
            <a:r>
              <a:rPr lang="en-CA" dirty="0"/>
              <a:t> Where could the</a:t>
            </a:r>
            <a:r>
              <a:rPr lang="en-CA" baseline="0" dirty="0"/>
              <a:t> senior</a:t>
            </a:r>
            <a:r>
              <a:rPr lang="en-CA" dirty="0"/>
              <a:t> and their family get support in finding more information and making these decisions? </a:t>
            </a:r>
          </a:p>
          <a:p>
            <a:endParaRPr lang="en-CA" dirty="0"/>
          </a:p>
          <a:p>
            <a:r>
              <a:rPr lang="en-CA" dirty="0"/>
              <a:t>Questions</a:t>
            </a:r>
            <a:r>
              <a:rPr lang="en-CA" baseline="0" dirty="0"/>
              <a:t> citation: </a:t>
            </a:r>
          </a:p>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a:t>Ethnic Communities' Council of Victoria. (</a:t>
            </a:r>
            <a:r>
              <a:rPr lang="en-CA" sz="1200" dirty="0" err="1"/>
              <a:t>n.d.</a:t>
            </a:r>
            <a:r>
              <a:rPr lang="en-CA" sz="1200" dirty="0"/>
              <a:t>). Dignity and respect in ageing the role of family and what can go wrong - A Greek community education resource kit around elder abuse prevention. Retrieved from </a:t>
            </a:r>
            <a:r>
              <a:rPr lang="en-CA" sz="1200" dirty="0">
                <a:hlinkClick r:id="rId3"/>
              </a:rPr>
              <a:t>https://toolkit.seniorsrights.org.au/wp-content/uploads/2013/09/RESPECT-DIGNITY-Greek-community-education-resource-kit.pdf</a:t>
            </a:r>
            <a:endParaRPr lang="en-CA" sz="1200" dirty="0"/>
          </a:p>
          <a:p>
            <a:endParaRPr lang="en-CA" dirty="0"/>
          </a:p>
        </p:txBody>
      </p:sp>
      <p:sp>
        <p:nvSpPr>
          <p:cNvPr id="4" name="Slide Number Placeholder 3"/>
          <p:cNvSpPr>
            <a:spLocks noGrp="1"/>
          </p:cNvSpPr>
          <p:nvPr>
            <p:ph type="sldNum" sz="quarter" idx="10"/>
          </p:nvPr>
        </p:nvSpPr>
        <p:spPr/>
        <p:txBody>
          <a:bodyPr/>
          <a:lstStyle/>
          <a:p>
            <a:fld id="{68781782-CE68-4781-BA45-3D77757BD1D5}" type="slidenum">
              <a:rPr lang="en-CA" smtClean="0"/>
              <a:t>18</a:t>
            </a:fld>
            <a:endParaRPr lang="en-CA"/>
          </a:p>
        </p:txBody>
      </p:sp>
    </p:spTree>
    <p:extLst>
      <p:ext uri="{BB962C8B-B14F-4D97-AF65-F5344CB8AC3E}">
        <p14:creationId xmlns:p14="http://schemas.microsoft.com/office/powerpoint/2010/main" val="12886644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Facilitator:</a:t>
            </a:r>
            <a:r>
              <a:rPr lang="en-CA" baseline="0" dirty="0"/>
              <a:t> for the first point Shalini has mentioned this, the last point Dianne Urquhart said this</a:t>
            </a:r>
          </a:p>
          <a:p>
            <a:pPr marL="0" marR="0" indent="0" algn="l" defTabSz="914400" rtl="0" eaLnBrk="1" fontAlgn="auto" latinLnBrk="0" hangingPunct="1">
              <a:lnSpc>
                <a:spcPct val="100000"/>
              </a:lnSpc>
              <a:spcBef>
                <a:spcPts val="0"/>
              </a:spcBef>
              <a:spcAft>
                <a:spcPts val="0"/>
              </a:spcAft>
              <a:buClrTx/>
              <a:buSzTx/>
              <a:buFontTx/>
              <a:buNone/>
              <a:tabLst/>
              <a:defRPr/>
            </a:pPr>
            <a:r>
              <a:rPr lang="en-CA" dirty="0"/>
              <a:t>Facilitator</a:t>
            </a:r>
            <a:r>
              <a:rPr lang="en-CA" baseline="0" dirty="0"/>
              <a:t> in-depth notes of the slide</a:t>
            </a:r>
            <a:r>
              <a:rPr lang="en-CA" dirty="0"/>
              <a:t>: </a:t>
            </a:r>
          </a:p>
          <a:p>
            <a:pPr rtl="0"/>
            <a:endParaRPr lang="en-CA" sz="1200" b="0" i="0" u="none" strike="noStrike" kern="1200" dirty="0">
              <a:solidFill>
                <a:schemeClr val="tx1"/>
              </a:solidFill>
              <a:effectLst/>
              <a:latin typeface="+mn-lt"/>
              <a:ea typeface="+mn-ea"/>
              <a:cs typeface="+mn-cs"/>
            </a:endParaRPr>
          </a:p>
          <a:p>
            <a:pPr rtl="0"/>
            <a:r>
              <a:rPr lang="en-CA" sz="1200" b="0" i="0" u="none" strike="noStrike" kern="1200" dirty="0">
                <a:solidFill>
                  <a:schemeClr val="tx1"/>
                </a:solidFill>
                <a:effectLst/>
                <a:latin typeface="+mn-lt"/>
                <a:ea typeface="+mn-ea"/>
                <a:cs typeface="+mn-cs"/>
              </a:rPr>
              <a:t>In the forum, Shalini discussed that using collaborative approaches bring together culturally sensitive service providers supporting ethno-cultural seniors. To curtail elder abuse, agencies who provide non-legal support such as food support, friendship circles, counselling and other social supports can work collaboratively to address it. Some of the things that the agencies can do is provide culturally and linguistically sensitive services, create safe space to curtail isolation, flag legal issues and connect them to appropriate resources, educate and train service providers to understand the different ways elder abuse and neglect exists in ethno-cultural communities (Prince </a:t>
            </a:r>
            <a:r>
              <a:rPr lang="en-CA" sz="1200" b="0" i="0" u="none" strike="noStrike" kern="1200" dirty="0" err="1">
                <a:solidFill>
                  <a:schemeClr val="tx1"/>
                </a:solidFill>
                <a:effectLst/>
                <a:latin typeface="+mn-lt"/>
                <a:ea typeface="+mn-ea"/>
                <a:cs typeface="+mn-cs"/>
              </a:rPr>
              <a:t>Owusu</a:t>
            </a:r>
            <a:r>
              <a:rPr lang="en-CA" sz="1200" b="0" i="0" u="none" strike="noStrike" kern="1200" dirty="0">
                <a:solidFill>
                  <a:schemeClr val="tx1"/>
                </a:solidFill>
                <a:effectLst/>
                <a:latin typeface="+mn-lt"/>
                <a:ea typeface="+mn-ea"/>
                <a:cs typeface="+mn-cs"/>
              </a:rPr>
              <a:t>, &amp; The Social Planning Council of Ottawa, </a:t>
            </a:r>
            <a:r>
              <a:rPr lang="en-CA" sz="1200" b="0" i="0" u="none" strike="noStrike" kern="1200" dirty="0" err="1">
                <a:solidFill>
                  <a:schemeClr val="tx1"/>
                </a:solidFill>
                <a:effectLst/>
                <a:latin typeface="+mn-lt"/>
                <a:ea typeface="+mn-ea"/>
                <a:cs typeface="+mn-cs"/>
              </a:rPr>
              <a:t>n.d.</a:t>
            </a:r>
            <a:r>
              <a:rPr lang="en-CA" sz="1200" b="0" i="0" u="none" strike="noStrike" kern="1200" dirty="0">
                <a:solidFill>
                  <a:schemeClr val="tx1"/>
                </a:solidFill>
                <a:effectLst/>
                <a:latin typeface="+mn-lt"/>
                <a:ea typeface="+mn-ea"/>
                <a:cs typeface="+mn-cs"/>
              </a:rPr>
              <a:t>, p.17) </a:t>
            </a:r>
          </a:p>
          <a:p>
            <a:pPr rtl="0"/>
            <a:endParaRPr lang="en-CA" sz="1200" b="0" i="0" u="none" strike="noStrike" kern="1200" dirty="0">
              <a:solidFill>
                <a:schemeClr val="tx1"/>
              </a:solidFill>
              <a:effectLst/>
              <a:latin typeface="+mn-lt"/>
              <a:ea typeface="+mn-ea"/>
              <a:cs typeface="+mn-cs"/>
            </a:endParaRPr>
          </a:p>
          <a:p>
            <a:pPr rtl="0"/>
            <a:r>
              <a:rPr lang="en-CA" sz="1200" b="0" i="0" u="none" strike="noStrike" kern="1200" dirty="0">
                <a:solidFill>
                  <a:schemeClr val="tx1"/>
                </a:solidFill>
                <a:effectLst/>
                <a:latin typeface="+mn-lt"/>
                <a:ea typeface="+mn-ea"/>
                <a:cs typeface="+mn-cs"/>
              </a:rPr>
              <a:t>Within the forum Dianne Urquhart, the Executive Director SPCO, discussed the next steps would be empowering seniors who experience abuse and neglect, continue conversation regarding breaking silence around elder abuse and neglect, continuously engage service providers on the complexities and intersections of language, cultural, </a:t>
            </a:r>
            <a:r>
              <a:rPr lang="en-CA" sz="1200" b="0" i="0" u="none" strike="noStrike" kern="1200" dirty="0" err="1">
                <a:solidFill>
                  <a:schemeClr val="tx1"/>
                </a:solidFill>
                <a:effectLst/>
                <a:latin typeface="+mn-lt"/>
                <a:ea typeface="+mn-ea"/>
                <a:cs typeface="+mn-cs"/>
              </a:rPr>
              <a:t>behavior</a:t>
            </a:r>
            <a:r>
              <a:rPr lang="en-CA" sz="1200" b="0" i="0" u="none" strike="noStrike" kern="1200" dirty="0">
                <a:solidFill>
                  <a:schemeClr val="tx1"/>
                </a:solidFill>
                <a:effectLst/>
                <a:latin typeface="+mn-lt"/>
                <a:ea typeface="+mn-ea"/>
                <a:cs typeface="+mn-cs"/>
              </a:rPr>
              <a:t> and other issues in elder abuse and neglect (Prince </a:t>
            </a:r>
            <a:r>
              <a:rPr lang="en-CA" sz="1200" b="0" i="0" u="none" strike="noStrike" kern="1200" dirty="0" err="1">
                <a:solidFill>
                  <a:schemeClr val="tx1"/>
                </a:solidFill>
                <a:effectLst/>
                <a:latin typeface="+mn-lt"/>
                <a:ea typeface="+mn-ea"/>
                <a:cs typeface="+mn-cs"/>
              </a:rPr>
              <a:t>Owusu</a:t>
            </a:r>
            <a:r>
              <a:rPr lang="en-CA" sz="1200" b="0" i="0" u="none" strike="noStrike" kern="1200" dirty="0">
                <a:solidFill>
                  <a:schemeClr val="tx1"/>
                </a:solidFill>
                <a:effectLst/>
                <a:latin typeface="+mn-lt"/>
                <a:ea typeface="+mn-ea"/>
                <a:cs typeface="+mn-cs"/>
              </a:rPr>
              <a:t>, &amp; The Social Planning Council of Ottawa, </a:t>
            </a:r>
            <a:r>
              <a:rPr lang="en-CA" sz="1200" b="0" i="0" u="none" strike="noStrike" kern="1200" dirty="0" err="1">
                <a:solidFill>
                  <a:schemeClr val="tx1"/>
                </a:solidFill>
                <a:effectLst/>
                <a:latin typeface="+mn-lt"/>
                <a:ea typeface="+mn-ea"/>
                <a:cs typeface="+mn-cs"/>
              </a:rPr>
              <a:t>n.d.</a:t>
            </a:r>
            <a:r>
              <a:rPr lang="en-CA" sz="1200" b="0" i="0" u="none" strike="noStrike" kern="1200" dirty="0">
                <a:solidFill>
                  <a:schemeClr val="tx1"/>
                </a:solidFill>
                <a:effectLst/>
                <a:latin typeface="+mn-lt"/>
                <a:ea typeface="+mn-ea"/>
                <a:cs typeface="+mn-cs"/>
              </a:rPr>
              <a:t>, p.27).  </a:t>
            </a:r>
            <a:endParaRPr lang="en-CA" b="0" dirty="0">
              <a:effectLst/>
            </a:endParaRPr>
          </a:p>
          <a:p>
            <a:br>
              <a:rPr lang="en-CA" dirty="0"/>
            </a:br>
            <a:endParaRPr lang="en-CA" dirty="0"/>
          </a:p>
        </p:txBody>
      </p:sp>
      <p:sp>
        <p:nvSpPr>
          <p:cNvPr id="4" name="Slide Number Placeholder 3"/>
          <p:cNvSpPr>
            <a:spLocks noGrp="1"/>
          </p:cNvSpPr>
          <p:nvPr>
            <p:ph type="sldNum" sz="quarter" idx="10"/>
          </p:nvPr>
        </p:nvSpPr>
        <p:spPr/>
        <p:txBody>
          <a:bodyPr/>
          <a:lstStyle/>
          <a:p>
            <a:fld id="{68781782-CE68-4781-BA45-3D77757BD1D5}" type="slidenum">
              <a:rPr lang="en-CA" smtClean="0"/>
              <a:t>19</a:t>
            </a:fld>
            <a:endParaRPr lang="en-CA"/>
          </a:p>
        </p:txBody>
      </p:sp>
    </p:spTree>
    <p:extLst>
      <p:ext uri="{BB962C8B-B14F-4D97-AF65-F5344CB8AC3E}">
        <p14:creationId xmlns:p14="http://schemas.microsoft.com/office/powerpoint/2010/main" val="37350775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Slide in-text citation:</a:t>
            </a:r>
          </a:p>
          <a:p>
            <a:endParaRPr lang="en-CA" dirty="0"/>
          </a:p>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a:t>(</a:t>
            </a:r>
            <a:r>
              <a:rPr lang="en-CA" sz="1200" dirty="0" err="1"/>
              <a:t>Luma</a:t>
            </a:r>
            <a:r>
              <a:rPr lang="en-CA" sz="1200" dirty="0"/>
              <a:t> Care, 2019, p.11)</a:t>
            </a:r>
          </a:p>
          <a:p>
            <a:endParaRPr lang="en-CA" dirty="0"/>
          </a:p>
        </p:txBody>
      </p:sp>
      <p:sp>
        <p:nvSpPr>
          <p:cNvPr id="4" name="Slide Number Placeholder 3"/>
          <p:cNvSpPr>
            <a:spLocks noGrp="1"/>
          </p:cNvSpPr>
          <p:nvPr>
            <p:ph type="sldNum" sz="quarter" idx="10"/>
          </p:nvPr>
        </p:nvSpPr>
        <p:spPr/>
        <p:txBody>
          <a:bodyPr/>
          <a:lstStyle/>
          <a:p>
            <a:fld id="{68781782-CE68-4781-BA45-3D77757BD1D5}" type="slidenum">
              <a:rPr lang="en-CA" smtClean="0"/>
              <a:t>20</a:t>
            </a:fld>
            <a:endParaRPr lang="en-CA"/>
          </a:p>
        </p:txBody>
      </p:sp>
    </p:spTree>
    <p:extLst>
      <p:ext uri="{BB962C8B-B14F-4D97-AF65-F5344CB8AC3E}">
        <p14:creationId xmlns:p14="http://schemas.microsoft.com/office/powerpoint/2010/main" val="40204664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Slide</a:t>
            </a:r>
            <a:r>
              <a:rPr lang="en-CA" baseline="0" dirty="0"/>
              <a:t> in-text citation:</a:t>
            </a:r>
          </a:p>
          <a:p>
            <a:endParaRPr lang="en-CA"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a:t>(</a:t>
            </a:r>
            <a:r>
              <a:rPr lang="en-CA" sz="1200" dirty="0" err="1"/>
              <a:t>Luma</a:t>
            </a:r>
            <a:r>
              <a:rPr lang="en-CA" sz="1200" dirty="0"/>
              <a:t> Care, 2019, p.11).</a:t>
            </a:r>
          </a:p>
          <a:p>
            <a:endParaRPr lang="en-CA" dirty="0"/>
          </a:p>
        </p:txBody>
      </p:sp>
      <p:sp>
        <p:nvSpPr>
          <p:cNvPr id="4" name="Slide Number Placeholder 3"/>
          <p:cNvSpPr>
            <a:spLocks noGrp="1"/>
          </p:cNvSpPr>
          <p:nvPr>
            <p:ph type="sldNum" sz="quarter" idx="10"/>
          </p:nvPr>
        </p:nvSpPr>
        <p:spPr/>
        <p:txBody>
          <a:bodyPr/>
          <a:lstStyle/>
          <a:p>
            <a:fld id="{68781782-CE68-4781-BA45-3D77757BD1D5}" type="slidenum">
              <a:rPr lang="en-CA" smtClean="0"/>
              <a:t>21</a:t>
            </a:fld>
            <a:endParaRPr lang="en-CA"/>
          </a:p>
        </p:txBody>
      </p:sp>
    </p:spTree>
    <p:extLst>
      <p:ext uri="{BB962C8B-B14F-4D97-AF65-F5344CB8AC3E}">
        <p14:creationId xmlns:p14="http://schemas.microsoft.com/office/powerpoint/2010/main" val="2624379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8781782-CE68-4781-BA45-3D77757BD1D5}" type="slidenum">
              <a:rPr lang="en-CA" smtClean="0"/>
              <a:t>3</a:t>
            </a:fld>
            <a:endParaRPr lang="en-CA"/>
          </a:p>
        </p:txBody>
      </p:sp>
    </p:spTree>
    <p:extLst>
      <p:ext uri="{BB962C8B-B14F-4D97-AF65-F5344CB8AC3E}">
        <p14:creationId xmlns:p14="http://schemas.microsoft.com/office/powerpoint/2010/main" val="37506049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ts val="0"/>
              </a:spcBef>
              <a:spcAft>
                <a:spcPts val="0"/>
              </a:spcAft>
              <a:buClrTx/>
              <a:buSzTx/>
              <a:buFontTx/>
              <a:buNone/>
              <a:tabLst/>
              <a:defRPr/>
            </a:pPr>
            <a:r>
              <a:rPr lang="en-CA" dirty="0"/>
              <a:t>Slide</a:t>
            </a:r>
            <a:r>
              <a:rPr lang="en-CA" baseline="0" dirty="0"/>
              <a:t> in-text citation:</a:t>
            </a:r>
          </a:p>
          <a:p>
            <a:pPr marL="0" marR="0" indent="0" algn="l" defTabSz="914400" rtl="0" eaLnBrk="1" fontAlgn="base" latinLnBrk="0" hangingPunct="1">
              <a:lnSpc>
                <a:spcPct val="100000"/>
              </a:lnSpc>
              <a:spcBef>
                <a:spcPts val="0"/>
              </a:spcBef>
              <a:spcAft>
                <a:spcPts val="0"/>
              </a:spcAft>
              <a:buClrTx/>
              <a:buSzTx/>
              <a:buFontTx/>
              <a:buNone/>
              <a:tabLst/>
              <a:defRPr/>
            </a:pPr>
            <a:r>
              <a:rPr lang="en-CA" dirty="0"/>
              <a:t>(Ethnic Communities’ Council of Victoria, </a:t>
            </a:r>
            <a:r>
              <a:rPr lang="en-CA" dirty="0" err="1"/>
              <a:t>n.d.</a:t>
            </a:r>
            <a:r>
              <a:rPr lang="en-CA" dirty="0"/>
              <a:t>, p.18). </a:t>
            </a:r>
          </a:p>
          <a:p>
            <a:endParaRPr lang="en-CA" dirty="0"/>
          </a:p>
        </p:txBody>
      </p:sp>
      <p:sp>
        <p:nvSpPr>
          <p:cNvPr id="4" name="Slide Number Placeholder 3"/>
          <p:cNvSpPr>
            <a:spLocks noGrp="1"/>
          </p:cNvSpPr>
          <p:nvPr>
            <p:ph type="sldNum" sz="quarter" idx="10"/>
          </p:nvPr>
        </p:nvSpPr>
        <p:spPr/>
        <p:txBody>
          <a:bodyPr/>
          <a:lstStyle/>
          <a:p>
            <a:fld id="{68781782-CE68-4781-BA45-3D77757BD1D5}" type="slidenum">
              <a:rPr lang="en-CA" smtClean="0"/>
              <a:t>22</a:t>
            </a:fld>
            <a:endParaRPr lang="en-CA"/>
          </a:p>
        </p:txBody>
      </p:sp>
    </p:spTree>
    <p:extLst>
      <p:ext uri="{BB962C8B-B14F-4D97-AF65-F5344CB8AC3E}">
        <p14:creationId xmlns:p14="http://schemas.microsoft.com/office/powerpoint/2010/main" val="29602496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a:t>Slide</a:t>
            </a:r>
            <a:r>
              <a:rPr lang="en-CA" baseline="0" dirty="0"/>
              <a:t> in-text </a:t>
            </a:r>
            <a:r>
              <a:rPr lang="en-CA" baseline="0"/>
              <a:t>citation:</a:t>
            </a:r>
          </a:p>
          <a:p>
            <a:pPr marL="0" marR="0" indent="0" algn="l" defTabSz="914400" rtl="0" eaLnBrk="1" fontAlgn="auto" latinLnBrk="0" hangingPunct="1">
              <a:lnSpc>
                <a:spcPct val="100000"/>
              </a:lnSpc>
              <a:spcBef>
                <a:spcPts val="0"/>
              </a:spcBef>
              <a:spcAft>
                <a:spcPts val="0"/>
              </a:spcAft>
              <a:buClrTx/>
              <a:buSzTx/>
              <a:buFontTx/>
              <a:buNone/>
              <a:tabLst/>
              <a:defRPr/>
            </a:pPr>
            <a:r>
              <a:rPr lang="en-CA"/>
              <a:t>(</a:t>
            </a:r>
            <a:r>
              <a:rPr lang="en-CA" dirty="0"/>
              <a:t>Ethnic Communities’ Council of Victoria, </a:t>
            </a:r>
            <a:r>
              <a:rPr lang="en-CA" dirty="0" err="1"/>
              <a:t>n.d.</a:t>
            </a:r>
            <a:r>
              <a:rPr lang="en-CA" dirty="0"/>
              <a:t>, p.18). </a:t>
            </a:r>
          </a:p>
          <a:p>
            <a:endParaRPr lang="en-CA" dirty="0"/>
          </a:p>
        </p:txBody>
      </p:sp>
      <p:sp>
        <p:nvSpPr>
          <p:cNvPr id="4" name="Slide Number Placeholder 3"/>
          <p:cNvSpPr>
            <a:spLocks noGrp="1"/>
          </p:cNvSpPr>
          <p:nvPr>
            <p:ph type="sldNum" sz="quarter" idx="10"/>
          </p:nvPr>
        </p:nvSpPr>
        <p:spPr/>
        <p:txBody>
          <a:bodyPr/>
          <a:lstStyle/>
          <a:p>
            <a:fld id="{68781782-CE68-4781-BA45-3D77757BD1D5}" type="slidenum">
              <a:rPr lang="en-CA" smtClean="0"/>
              <a:t>23</a:t>
            </a:fld>
            <a:endParaRPr lang="en-CA"/>
          </a:p>
        </p:txBody>
      </p:sp>
    </p:spTree>
    <p:extLst>
      <p:ext uri="{BB962C8B-B14F-4D97-AF65-F5344CB8AC3E}">
        <p14:creationId xmlns:p14="http://schemas.microsoft.com/office/powerpoint/2010/main" val="5884566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Slide</a:t>
            </a:r>
            <a:r>
              <a:rPr lang="en-CA" baseline="0" dirty="0"/>
              <a:t> in-text citation:</a:t>
            </a:r>
          </a:p>
          <a:p>
            <a:pPr marL="0" indent="0">
              <a:buNone/>
            </a:pPr>
            <a:r>
              <a:rPr lang="en-CA" sz="1200" dirty="0"/>
              <a:t>(</a:t>
            </a:r>
            <a:r>
              <a:rPr lang="en-CA" sz="1200" dirty="0" err="1"/>
              <a:t>Lumacare</a:t>
            </a:r>
            <a:r>
              <a:rPr lang="en-CA" sz="1200" dirty="0"/>
              <a:t>, 2019, p.14)</a:t>
            </a:r>
          </a:p>
          <a:p>
            <a:endParaRPr lang="en-CA" dirty="0"/>
          </a:p>
          <a:p>
            <a:endParaRPr lang="en-CA" dirty="0"/>
          </a:p>
        </p:txBody>
      </p:sp>
      <p:sp>
        <p:nvSpPr>
          <p:cNvPr id="4" name="Slide Number Placeholder 3"/>
          <p:cNvSpPr>
            <a:spLocks noGrp="1"/>
          </p:cNvSpPr>
          <p:nvPr>
            <p:ph type="sldNum" sz="quarter" idx="10"/>
          </p:nvPr>
        </p:nvSpPr>
        <p:spPr/>
        <p:txBody>
          <a:bodyPr/>
          <a:lstStyle/>
          <a:p>
            <a:fld id="{68781782-CE68-4781-BA45-3D77757BD1D5}" type="slidenum">
              <a:rPr lang="en-CA" smtClean="0"/>
              <a:t>24</a:t>
            </a:fld>
            <a:endParaRPr lang="en-CA"/>
          </a:p>
        </p:txBody>
      </p:sp>
    </p:spTree>
    <p:extLst>
      <p:ext uri="{BB962C8B-B14F-4D97-AF65-F5344CB8AC3E}">
        <p14:creationId xmlns:p14="http://schemas.microsoft.com/office/powerpoint/2010/main" val="5094819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Slide</a:t>
            </a:r>
            <a:r>
              <a:rPr lang="en-CA" baseline="0" dirty="0"/>
              <a:t> in-text citation:</a:t>
            </a:r>
          </a:p>
          <a:p>
            <a:pPr marL="0" indent="0">
              <a:buNone/>
            </a:pPr>
            <a:r>
              <a:rPr lang="en-CA" sz="1200" dirty="0"/>
              <a:t>(</a:t>
            </a:r>
            <a:r>
              <a:rPr lang="en-CA" sz="1200" dirty="0" err="1"/>
              <a:t>Lumacare</a:t>
            </a:r>
            <a:r>
              <a:rPr lang="en-CA" sz="1200" dirty="0"/>
              <a:t>, 2019, p.14)</a:t>
            </a:r>
          </a:p>
          <a:p>
            <a:endParaRPr lang="en-CA" dirty="0"/>
          </a:p>
          <a:p>
            <a:endParaRPr lang="en-CA" dirty="0"/>
          </a:p>
        </p:txBody>
      </p:sp>
      <p:sp>
        <p:nvSpPr>
          <p:cNvPr id="4" name="Slide Number Placeholder 3"/>
          <p:cNvSpPr>
            <a:spLocks noGrp="1"/>
          </p:cNvSpPr>
          <p:nvPr>
            <p:ph type="sldNum" sz="quarter" idx="10"/>
          </p:nvPr>
        </p:nvSpPr>
        <p:spPr/>
        <p:txBody>
          <a:bodyPr/>
          <a:lstStyle/>
          <a:p>
            <a:fld id="{68781782-CE68-4781-BA45-3D77757BD1D5}" type="slidenum">
              <a:rPr lang="en-CA" smtClean="0"/>
              <a:t>25</a:t>
            </a:fld>
            <a:endParaRPr lang="en-CA"/>
          </a:p>
        </p:txBody>
      </p:sp>
    </p:spTree>
    <p:extLst>
      <p:ext uri="{BB962C8B-B14F-4D97-AF65-F5344CB8AC3E}">
        <p14:creationId xmlns:p14="http://schemas.microsoft.com/office/powerpoint/2010/main" val="39742919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a:t>Facilitator</a:t>
            </a:r>
            <a:r>
              <a:rPr lang="en-CA" baseline="0" dirty="0"/>
              <a:t> in-depth notes of the slide</a:t>
            </a:r>
            <a:r>
              <a:rPr lang="en-CA" dirty="0"/>
              <a:t>: </a:t>
            </a:r>
          </a:p>
          <a:p>
            <a:r>
              <a:rPr lang="en-CA" dirty="0"/>
              <a:t>First</a:t>
            </a:r>
            <a:r>
              <a:rPr lang="en-CA" baseline="0" dirty="0"/>
              <a:t> Act</a:t>
            </a:r>
          </a:p>
          <a:p>
            <a:pPr rtl="0"/>
            <a:r>
              <a:rPr lang="en-CA" sz="1200" b="1" i="0" u="none" strike="noStrike" kern="1200" dirty="0">
                <a:solidFill>
                  <a:schemeClr val="tx1"/>
                </a:solidFill>
                <a:effectLst/>
                <a:latin typeface="+mn-lt"/>
                <a:ea typeface="+mn-ea"/>
                <a:cs typeface="+mn-cs"/>
              </a:rPr>
              <a:t>Reporting</a:t>
            </a:r>
            <a:endParaRPr lang="en-CA" b="0" dirty="0">
              <a:effectLst/>
            </a:endParaRPr>
          </a:p>
          <a:p>
            <a:pPr rtl="0"/>
            <a:r>
              <a:rPr lang="en-CA" sz="1200" b="0" i="0" u="none" strike="noStrike" kern="1200" dirty="0">
                <a:solidFill>
                  <a:schemeClr val="tx1"/>
                </a:solidFill>
                <a:effectLst/>
                <a:latin typeface="+mn-lt"/>
                <a:ea typeface="+mn-ea"/>
                <a:cs typeface="+mn-cs"/>
              </a:rPr>
              <a:t>Reporting is mandatory to the Ministry of Health and Long-Term Care by any person except the resident of the following which caused or risked harm of resident:</a:t>
            </a:r>
            <a:endParaRPr lang="en-CA" b="0" dirty="0">
              <a:effectLst/>
            </a:endParaRPr>
          </a:p>
          <a:p>
            <a:pPr rtl="0"/>
            <a:r>
              <a:rPr lang="en-CA" sz="1200" b="0" i="0" u="none" strike="noStrike" kern="1200" dirty="0">
                <a:solidFill>
                  <a:schemeClr val="tx1"/>
                </a:solidFill>
                <a:effectLst/>
                <a:latin typeface="+mn-lt"/>
                <a:ea typeface="+mn-ea"/>
                <a:cs typeface="+mn-cs"/>
              </a:rPr>
              <a:t>Improper treatment of a resident that caused or risked harm of the resident: </a:t>
            </a:r>
            <a:endParaRPr lang="en-CA" b="0" dirty="0">
              <a:effectLst/>
            </a:endParaRPr>
          </a:p>
          <a:p>
            <a:pPr rtl="0"/>
            <a:r>
              <a:rPr lang="en-CA" sz="1200" b="0" i="0" u="none" strike="noStrike" kern="1200" dirty="0">
                <a:solidFill>
                  <a:schemeClr val="tx1"/>
                </a:solidFill>
                <a:effectLst/>
                <a:latin typeface="+mn-lt"/>
                <a:ea typeface="+mn-ea"/>
                <a:cs typeface="+mn-cs"/>
              </a:rPr>
              <a:t>Abuse or neglect of a resident by the licensee or staff that resulted or risk of harm </a:t>
            </a:r>
            <a:endParaRPr lang="en-CA" b="0" dirty="0">
              <a:effectLst/>
            </a:endParaRPr>
          </a:p>
          <a:p>
            <a:pPr rtl="0" fontAlgn="base"/>
            <a:r>
              <a:rPr lang="en-CA" sz="1200" b="0" i="0" u="none" strike="noStrike" kern="1200" dirty="0">
                <a:solidFill>
                  <a:schemeClr val="tx1"/>
                </a:solidFill>
                <a:effectLst/>
                <a:latin typeface="+mn-lt"/>
                <a:ea typeface="+mn-ea"/>
                <a:cs typeface="+mn-cs"/>
              </a:rPr>
              <a:t>Unlawful conduct that caused or risked harm of a resident.</a:t>
            </a:r>
          </a:p>
          <a:p>
            <a:pPr rtl="0" fontAlgn="base"/>
            <a:r>
              <a:rPr lang="en-CA" sz="1200" b="0" i="0" u="none" strike="noStrike" kern="1200" dirty="0">
                <a:solidFill>
                  <a:schemeClr val="tx1"/>
                </a:solidFill>
                <a:effectLst/>
                <a:latin typeface="+mn-lt"/>
                <a:ea typeface="+mn-ea"/>
                <a:cs typeface="+mn-cs"/>
              </a:rPr>
              <a:t>Misuse of a resident’s money.</a:t>
            </a:r>
          </a:p>
          <a:p>
            <a:pPr rtl="0" fontAlgn="base"/>
            <a:r>
              <a:rPr lang="en-CA" sz="1200" b="0" i="0" u="none" strike="noStrike" kern="1200" dirty="0">
                <a:solidFill>
                  <a:schemeClr val="tx1"/>
                </a:solidFill>
                <a:effectLst/>
                <a:latin typeface="+mn-lt"/>
                <a:ea typeface="+mn-ea"/>
                <a:cs typeface="+mn-cs"/>
              </a:rPr>
              <a:t>Misuse of funding provided to a licensee under this Act or the Local Health System Integration Act, 2006. 2007, c. 8, ss. 24 (1), 195 (2).</a:t>
            </a:r>
          </a:p>
          <a:p>
            <a:pPr rtl="0"/>
            <a:r>
              <a:rPr lang="en-CA" sz="1200" b="0" i="0" u="none" strike="noStrike" kern="1200" dirty="0">
                <a:solidFill>
                  <a:schemeClr val="tx1"/>
                </a:solidFill>
                <a:effectLst/>
                <a:latin typeface="+mn-lt"/>
                <a:ea typeface="+mn-ea"/>
                <a:cs typeface="+mn-cs"/>
              </a:rPr>
              <a:t>Reporting is applicable even if the report is based on information which is confidential, members of the Ontario College of Social Workers and Social Service Workers. If anyone fails to make a report, they are guilty of an offence. </a:t>
            </a:r>
            <a:endParaRPr lang="en-CA" b="0" dirty="0">
              <a:effectLst/>
            </a:endParaRPr>
          </a:p>
          <a:p>
            <a:br>
              <a:rPr lang="en-CA" dirty="0"/>
            </a:br>
            <a:r>
              <a:rPr lang="en-CA" dirty="0"/>
              <a:t>Second Act</a:t>
            </a:r>
          </a:p>
          <a:p>
            <a:pPr rtl="0"/>
            <a:r>
              <a:rPr lang="en-CA" sz="1200" b="1" i="0" u="none" strike="noStrike" kern="1200" dirty="0">
                <a:solidFill>
                  <a:schemeClr val="tx1"/>
                </a:solidFill>
                <a:effectLst/>
                <a:latin typeface="+mn-lt"/>
                <a:ea typeface="+mn-ea"/>
                <a:cs typeface="+mn-cs"/>
              </a:rPr>
              <a:t>Who must report?</a:t>
            </a:r>
            <a:endParaRPr lang="en-CA" b="0" dirty="0">
              <a:effectLst/>
            </a:endParaRPr>
          </a:p>
          <a:p>
            <a:pPr rtl="0"/>
            <a:r>
              <a:rPr lang="en-CA" sz="1200" b="0" i="0" u="none" strike="noStrike" kern="1200" dirty="0">
                <a:solidFill>
                  <a:schemeClr val="tx1"/>
                </a:solidFill>
                <a:effectLst/>
                <a:latin typeface="+mn-lt"/>
                <a:ea typeface="+mn-ea"/>
                <a:cs typeface="+mn-cs"/>
              </a:rPr>
              <a:t>Individuals and corporations are required to report. This includes staff members, volunteers, directors and officers of the retirement home, licensee of the retirement home as well as care and service providers. The Act doesn’t require the residents to report.  </a:t>
            </a:r>
            <a:endParaRPr lang="en-CA" b="0" dirty="0">
              <a:effectLst/>
            </a:endParaRPr>
          </a:p>
          <a:p>
            <a:pPr rtl="0"/>
            <a:r>
              <a:rPr lang="en-CA" b="0" dirty="0">
                <a:effectLst/>
              </a:rPr>
              <a:t> </a:t>
            </a:r>
          </a:p>
          <a:p>
            <a:pPr rtl="0"/>
            <a:r>
              <a:rPr lang="en-CA" sz="1200" b="1" i="0" u="none" strike="noStrike" kern="1200" dirty="0">
                <a:solidFill>
                  <a:schemeClr val="tx1"/>
                </a:solidFill>
                <a:effectLst/>
                <a:latin typeface="+mn-lt"/>
                <a:ea typeface="+mn-ea"/>
                <a:cs typeface="+mn-cs"/>
              </a:rPr>
              <a:t>Reporting</a:t>
            </a:r>
            <a:endParaRPr lang="en-CA" b="0" dirty="0">
              <a:effectLst/>
            </a:endParaRPr>
          </a:p>
          <a:p>
            <a:pPr rtl="0"/>
            <a:r>
              <a:rPr lang="en-CA" sz="1200" b="0" i="0" u="none" strike="noStrike" kern="1200" dirty="0">
                <a:solidFill>
                  <a:schemeClr val="tx1"/>
                </a:solidFill>
                <a:effectLst/>
                <a:latin typeface="+mn-lt"/>
                <a:ea typeface="+mn-ea"/>
                <a:cs typeface="+mn-cs"/>
                <a:hlinkClick r:id="rId3"/>
              </a:rPr>
              <a:t>Retirement Home Act (s.75. (1),</a:t>
            </a:r>
            <a:r>
              <a:rPr lang="en-CA" sz="1200" b="0" i="0" u="none" strike="noStrike" kern="1200" dirty="0">
                <a:solidFill>
                  <a:schemeClr val="tx1"/>
                </a:solidFill>
                <a:effectLst/>
                <a:latin typeface="+mn-lt"/>
                <a:ea typeface="+mn-ea"/>
                <a:cs typeface="+mn-cs"/>
              </a:rPr>
              <a:t> under that section any person that may have reasonable grounds to suspect any of the following to occur or occurred they must report immediately to the Registrar:</a:t>
            </a:r>
            <a:endParaRPr lang="en-CA" b="0" dirty="0">
              <a:effectLst/>
            </a:endParaRPr>
          </a:p>
          <a:p>
            <a:pPr rtl="0" fontAlgn="base"/>
            <a:r>
              <a:rPr lang="en-CA" sz="1200" b="0" i="0" u="none" strike="noStrike" kern="1200" dirty="0">
                <a:solidFill>
                  <a:schemeClr val="tx1"/>
                </a:solidFill>
                <a:effectLst/>
                <a:latin typeface="+mn-lt"/>
                <a:ea typeface="+mn-ea"/>
                <a:cs typeface="+mn-cs"/>
              </a:rPr>
              <a:t>Improper treatment of a resident that caused or risked harm of a resident</a:t>
            </a:r>
          </a:p>
          <a:p>
            <a:pPr rtl="0" fontAlgn="base"/>
            <a:r>
              <a:rPr lang="en-CA" sz="1200" b="0" i="0" u="none" strike="noStrike" kern="1200" dirty="0">
                <a:solidFill>
                  <a:schemeClr val="tx1"/>
                </a:solidFill>
                <a:effectLst/>
                <a:latin typeface="+mn-lt"/>
                <a:ea typeface="+mn-ea"/>
                <a:cs typeface="+mn-cs"/>
              </a:rPr>
              <a:t>Abuse or neglect of a resident by staff or licensee results or risks harm of a resident</a:t>
            </a:r>
          </a:p>
          <a:p>
            <a:pPr rtl="0" fontAlgn="base"/>
            <a:r>
              <a:rPr lang="en-CA" sz="1200" b="0" i="0" u="none" strike="noStrike" kern="1200" dirty="0">
                <a:solidFill>
                  <a:schemeClr val="tx1"/>
                </a:solidFill>
                <a:effectLst/>
                <a:latin typeface="+mn-lt"/>
                <a:ea typeface="+mn-ea"/>
                <a:cs typeface="+mn-cs"/>
              </a:rPr>
              <a:t>Unlawful conduct that causes or risks harm to residents </a:t>
            </a:r>
          </a:p>
          <a:p>
            <a:pPr rtl="0" fontAlgn="base"/>
            <a:r>
              <a:rPr lang="en-CA" sz="1200" b="0" i="0" u="none" strike="noStrike" kern="1200" dirty="0">
                <a:solidFill>
                  <a:schemeClr val="tx1"/>
                </a:solidFill>
                <a:effectLst/>
                <a:latin typeface="+mn-lt"/>
                <a:ea typeface="+mn-ea"/>
                <a:cs typeface="+mn-cs"/>
              </a:rPr>
              <a:t>Misappropriation of a resident’s finance</a:t>
            </a:r>
          </a:p>
          <a:p>
            <a:pPr rtl="0"/>
            <a:r>
              <a:rPr lang="en-CA" sz="1200" b="0" i="0" u="none" strike="noStrike" kern="1200" dirty="0">
                <a:solidFill>
                  <a:schemeClr val="tx1"/>
                </a:solidFill>
                <a:effectLst/>
                <a:latin typeface="+mn-lt"/>
                <a:ea typeface="+mn-ea"/>
                <a:cs typeface="+mn-cs"/>
              </a:rPr>
              <a:t>If the Retirement Home Authority receives a report suspecting abuse, an inspector will visit that retirement home. If the person fails to report abuse, they are then guilty of offence (Elder Abuse Prevention (ON), </a:t>
            </a:r>
            <a:r>
              <a:rPr lang="en-CA" sz="1200" b="0" i="0" u="none" strike="noStrike" kern="1200" dirty="0" err="1">
                <a:solidFill>
                  <a:schemeClr val="tx1"/>
                </a:solidFill>
                <a:effectLst/>
                <a:latin typeface="+mn-lt"/>
                <a:ea typeface="+mn-ea"/>
                <a:cs typeface="+mn-cs"/>
              </a:rPr>
              <a:t>n.d.</a:t>
            </a:r>
            <a:r>
              <a:rPr lang="en-CA" sz="1200" b="0" i="0" u="none" strike="noStrike" kern="1200" dirty="0">
                <a:solidFill>
                  <a:schemeClr val="tx1"/>
                </a:solidFill>
                <a:effectLst/>
                <a:latin typeface="+mn-lt"/>
                <a:ea typeface="+mn-ea"/>
                <a:cs typeface="+mn-cs"/>
              </a:rPr>
              <a:t>).</a:t>
            </a:r>
            <a:endParaRPr lang="en-CA" b="0" dirty="0">
              <a:effectLst/>
            </a:endParaRPr>
          </a:p>
          <a:p>
            <a:br>
              <a:rPr lang="en-CA" dirty="0"/>
            </a:br>
            <a:r>
              <a:rPr lang="en-CA" dirty="0"/>
              <a:t>Slide</a:t>
            </a:r>
            <a:r>
              <a:rPr lang="en-CA" baseline="0" dirty="0"/>
              <a:t> in-text citation:</a:t>
            </a:r>
          </a:p>
          <a:p>
            <a:r>
              <a:rPr lang="en-CA" sz="1200" dirty="0"/>
              <a:t>(Elder Abuse Prevention (ON), </a:t>
            </a:r>
            <a:r>
              <a:rPr lang="en-CA" sz="1200" dirty="0" err="1"/>
              <a:t>n.d.</a:t>
            </a:r>
            <a:r>
              <a:rPr lang="en-CA" sz="1200" dirty="0"/>
              <a:t>).</a:t>
            </a:r>
            <a:endParaRPr lang="en-CA" dirty="0"/>
          </a:p>
        </p:txBody>
      </p:sp>
      <p:sp>
        <p:nvSpPr>
          <p:cNvPr id="4" name="Slide Number Placeholder 3"/>
          <p:cNvSpPr>
            <a:spLocks noGrp="1"/>
          </p:cNvSpPr>
          <p:nvPr>
            <p:ph type="sldNum" sz="quarter" idx="10"/>
          </p:nvPr>
        </p:nvSpPr>
        <p:spPr/>
        <p:txBody>
          <a:bodyPr/>
          <a:lstStyle/>
          <a:p>
            <a:fld id="{68781782-CE68-4781-BA45-3D77757BD1D5}" type="slidenum">
              <a:rPr lang="en-CA" smtClean="0"/>
              <a:t>26</a:t>
            </a:fld>
            <a:endParaRPr lang="en-CA"/>
          </a:p>
        </p:txBody>
      </p:sp>
    </p:spTree>
    <p:extLst>
      <p:ext uri="{BB962C8B-B14F-4D97-AF65-F5344CB8AC3E}">
        <p14:creationId xmlns:p14="http://schemas.microsoft.com/office/powerpoint/2010/main" val="19755121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a:t>At the end state the concluding remarks, ask</a:t>
            </a:r>
            <a:r>
              <a:rPr lang="en-CA" baseline="0" dirty="0"/>
              <a:t> participants to complete the form and </a:t>
            </a:r>
            <a:r>
              <a:rPr lang="en-CA" dirty="0"/>
              <a:t> ask participants if they have any questions and any suggestions they would like to include in this project.</a:t>
            </a:r>
          </a:p>
          <a:p>
            <a:endParaRPr lang="en-CA" dirty="0"/>
          </a:p>
        </p:txBody>
      </p:sp>
      <p:sp>
        <p:nvSpPr>
          <p:cNvPr id="4" name="Slide Number Placeholder 3"/>
          <p:cNvSpPr>
            <a:spLocks noGrp="1"/>
          </p:cNvSpPr>
          <p:nvPr>
            <p:ph type="sldNum" sz="quarter" idx="10"/>
          </p:nvPr>
        </p:nvSpPr>
        <p:spPr/>
        <p:txBody>
          <a:bodyPr/>
          <a:lstStyle/>
          <a:p>
            <a:fld id="{68781782-CE68-4781-BA45-3D77757BD1D5}" type="slidenum">
              <a:rPr lang="en-CA" smtClean="0"/>
              <a:t>28</a:t>
            </a:fld>
            <a:endParaRPr lang="en-CA"/>
          </a:p>
        </p:txBody>
      </p:sp>
    </p:spTree>
    <p:extLst>
      <p:ext uri="{BB962C8B-B14F-4D97-AF65-F5344CB8AC3E}">
        <p14:creationId xmlns:p14="http://schemas.microsoft.com/office/powerpoint/2010/main" val="22347189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8781782-CE68-4781-BA45-3D77757BD1D5}" type="slidenum">
              <a:rPr lang="en-CA" smtClean="0"/>
              <a:t>29</a:t>
            </a:fld>
            <a:endParaRPr lang="en-CA"/>
          </a:p>
        </p:txBody>
      </p:sp>
    </p:spTree>
    <p:extLst>
      <p:ext uri="{BB962C8B-B14F-4D97-AF65-F5344CB8AC3E}">
        <p14:creationId xmlns:p14="http://schemas.microsoft.com/office/powerpoint/2010/main" val="3235811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Slide in-text</a:t>
            </a:r>
            <a:r>
              <a:rPr lang="en-CA" baseline="0" dirty="0"/>
              <a:t> citation:</a:t>
            </a:r>
          </a:p>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a:t>(Social Planning Council of Ottawa, </a:t>
            </a:r>
            <a:r>
              <a:rPr lang="en-CA" sz="1200" dirty="0" err="1"/>
              <a:t>n.d.</a:t>
            </a:r>
            <a:r>
              <a:rPr lang="en-CA" sz="1200" dirty="0"/>
              <a:t>).</a:t>
            </a:r>
          </a:p>
          <a:p>
            <a:endParaRPr lang="en-CA" dirty="0"/>
          </a:p>
        </p:txBody>
      </p:sp>
      <p:sp>
        <p:nvSpPr>
          <p:cNvPr id="4" name="Slide Number Placeholder 3"/>
          <p:cNvSpPr>
            <a:spLocks noGrp="1"/>
          </p:cNvSpPr>
          <p:nvPr>
            <p:ph type="sldNum" sz="quarter" idx="10"/>
          </p:nvPr>
        </p:nvSpPr>
        <p:spPr/>
        <p:txBody>
          <a:bodyPr/>
          <a:lstStyle/>
          <a:p>
            <a:fld id="{68781782-CE68-4781-BA45-3D77757BD1D5}" type="slidenum">
              <a:rPr lang="en-CA" smtClean="0"/>
              <a:t>4</a:t>
            </a:fld>
            <a:endParaRPr lang="en-CA"/>
          </a:p>
        </p:txBody>
      </p:sp>
    </p:spTree>
    <p:extLst>
      <p:ext uri="{BB962C8B-B14F-4D97-AF65-F5344CB8AC3E}">
        <p14:creationId xmlns:p14="http://schemas.microsoft.com/office/powerpoint/2010/main" val="2006377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Slide</a:t>
            </a:r>
            <a:r>
              <a:rPr lang="en-CA" baseline="0" dirty="0"/>
              <a:t> in-text citation:</a:t>
            </a:r>
          </a:p>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a:t>(World Health Organization, 2018)</a:t>
            </a:r>
          </a:p>
          <a:p>
            <a:endParaRPr lang="en-CA" dirty="0"/>
          </a:p>
        </p:txBody>
      </p:sp>
      <p:sp>
        <p:nvSpPr>
          <p:cNvPr id="4" name="Slide Number Placeholder 3"/>
          <p:cNvSpPr>
            <a:spLocks noGrp="1"/>
          </p:cNvSpPr>
          <p:nvPr>
            <p:ph type="sldNum" sz="quarter" idx="10"/>
          </p:nvPr>
        </p:nvSpPr>
        <p:spPr/>
        <p:txBody>
          <a:bodyPr/>
          <a:lstStyle/>
          <a:p>
            <a:fld id="{68781782-CE68-4781-BA45-3D77757BD1D5}" type="slidenum">
              <a:rPr lang="en-CA" smtClean="0"/>
              <a:t>5</a:t>
            </a:fld>
            <a:endParaRPr lang="en-CA"/>
          </a:p>
        </p:txBody>
      </p:sp>
    </p:spTree>
    <p:extLst>
      <p:ext uri="{BB962C8B-B14F-4D97-AF65-F5344CB8AC3E}">
        <p14:creationId xmlns:p14="http://schemas.microsoft.com/office/powerpoint/2010/main" val="3664675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Slide</a:t>
            </a:r>
            <a:r>
              <a:rPr lang="en-CA" baseline="0" dirty="0"/>
              <a:t> in-text citation:</a:t>
            </a:r>
          </a:p>
          <a:p>
            <a:endParaRPr lang="en-CA"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a:t>(The Uniting Church, United Care Aging &amp; NSW Department of Premier and Cabinet (</a:t>
            </a:r>
            <a:r>
              <a:rPr lang="en-CA" sz="1200" dirty="0" err="1"/>
              <a:t>n.d.</a:t>
            </a:r>
            <a:r>
              <a:rPr lang="en-CA" sz="1200" dirty="0"/>
              <a:t>), p. 13-14)</a:t>
            </a:r>
          </a:p>
          <a:p>
            <a:endParaRPr lang="en-CA" dirty="0"/>
          </a:p>
        </p:txBody>
      </p:sp>
      <p:sp>
        <p:nvSpPr>
          <p:cNvPr id="4" name="Slide Number Placeholder 3"/>
          <p:cNvSpPr>
            <a:spLocks noGrp="1"/>
          </p:cNvSpPr>
          <p:nvPr>
            <p:ph type="sldNum" sz="quarter" idx="10"/>
          </p:nvPr>
        </p:nvSpPr>
        <p:spPr/>
        <p:txBody>
          <a:bodyPr/>
          <a:lstStyle/>
          <a:p>
            <a:fld id="{68781782-CE68-4781-BA45-3D77757BD1D5}" type="slidenum">
              <a:rPr lang="en-CA" smtClean="0"/>
              <a:t>6</a:t>
            </a:fld>
            <a:endParaRPr lang="en-CA"/>
          </a:p>
        </p:txBody>
      </p:sp>
    </p:spTree>
    <p:extLst>
      <p:ext uri="{BB962C8B-B14F-4D97-AF65-F5344CB8AC3E}">
        <p14:creationId xmlns:p14="http://schemas.microsoft.com/office/powerpoint/2010/main" val="2885438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Slide</a:t>
            </a:r>
            <a:r>
              <a:rPr lang="en-CA" baseline="0" dirty="0"/>
              <a:t> in-text citation: </a:t>
            </a:r>
          </a:p>
          <a:p>
            <a:endParaRPr lang="en-CA"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a:t>(The Uniting Church, United Care Aging &amp; NSW Department of Premier and Cabinet (</a:t>
            </a:r>
            <a:r>
              <a:rPr lang="en-CA" sz="1200" dirty="0" err="1"/>
              <a:t>n.d.</a:t>
            </a:r>
            <a:r>
              <a:rPr lang="en-CA" sz="1200" dirty="0"/>
              <a:t>), p. 13-14)</a:t>
            </a:r>
          </a:p>
          <a:p>
            <a:endParaRPr lang="en-CA" dirty="0"/>
          </a:p>
        </p:txBody>
      </p:sp>
      <p:sp>
        <p:nvSpPr>
          <p:cNvPr id="4" name="Slide Number Placeholder 3"/>
          <p:cNvSpPr>
            <a:spLocks noGrp="1"/>
          </p:cNvSpPr>
          <p:nvPr>
            <p:ph type="sldNum" sz="quarter" idx="10"/>
          </p:nvPr>
        </p:nvSpPr>
        <p:spPr/>
        <p:txBody>
          <a:bodyPr/>
          <a:lstStyle/>
          <a:p>
            <a:fld id="{68781782-CE68-4781-BA45-3D77757BD1D5}" type="slidenum">
              <a:rPr lang="en-CA" smtClean="0"/>
              <a:t>7</a:t>
            </a:fld>
            <a:endParaRPr lang="en-CA"/>
          </a:p>
        </p:txBody>
      </p:sp>
    </p:spTree>
    <p:extLst>
      <p:ext uri="{BB962C8B-B14F-4D97-AF65-F5344CB8AC3E}">
        <p14:creationId xmlns:p14="http://schemas.microsoft.com/office/powerpoint/2010/main" val="2131083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Slide</a:t>
            </a:r>
            <a:r>
              <a:rPr lang="en-CA" baseline="0" dirty="0"/>
              <a:t> in-text citation:</a:t>
            </a:r>
          </a:p>
          <a:p>
            <a:endParaRPr lang="en-CA" baseline="0" dirty="0"/>
          </a:p>
          <a:p>
            <a:r>
              <a:rPr lang="en-CA" sz="1200" dirty="0"/>
              <a:t>(The Uniting Church, United Care Aging &amp; NSW Department of Premier and Cabinet (</a:t>
            </a:r>
            <a:r>
              <a:rPr lang="en-CA" sz="1200" dirty="0" err="1"/>
              <a:t>n.d.</a:t>
            </a:r>
            <a:r>
              <a:rPr lang="en-CA" sz="1200" dirty="0"/>
              <a:t>), p. 13-14)</a:t>
            </a:r>
          </a:p>
          <a:p>
            <a:pPr marL="0" indent="0">
              <a:buNone/>
            </a:pPr>
            <a:endParaRPr lang="en-CA" sz="1800" dirty="0"/>
          </a:p>
          <a:p>
            <a:endParaRPr lang="en-CA" dirty="0"/>
          </a:p>
        </p:txBody>
      </p:sp>
      <p:sp>
        <p:nvSpPr>
          <p:cNvPr id="4" name="Slide Number Placeholder 3"/>
          <p:cNvSpPr>
            <a:spLocks noGrp="1"/>
          </p:cNvSpPr>
          <p:nvPr>
            <p:ph type="sldNum" sz="quarter" idx="10"/>
          </p:nvPr>
        </p:nvSpPr>
        <p:spPr/>
        <p:txBody>
          <a:bodyPr/>
          <a:lstStyle/>
          <a:p>
            <a:fld id="{68781782-CE68-4781-BA45-3D77757BD1D5}" type="slidenum">
              <a:rPr lang="en-CA" smtClean="0"/>
              <a:t>8</a:t>
            </a:fld>
            <a:endParaRPr lang="en-CA"/>
          </a:p>
        </p:txBody>
      </p:sp>
    </p:spTree>
    <p:extLst>
      <p:ext uri="{BB962C8B-B14F-4D97-AF65-F5344CB8AC3E}">
        <p14:creationId xmlns:p14="http://schemas.microsoft.com/office/powerpoint/2010/main" val="10864433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Facilitator</a:t>
            </a:r>
            <a:r>
              <a:rPr lang="en-CA" baseline="0" dirty="0"/>
              <a:t> in-depth notes of the slide</a:t>
            </a:r>
            <a:r>
              <a:rPr lang="en-CA" dirty="0"/>
              <a:t>: </a:t>
            </a:r>
          </a:p>
          <a:p>
            <a:pPr rtl="0" fontAlgn="base"/>
            <a:r>
              <a:rPr lang="en-CA" sz="1200" b="0" i="0" u="none" strike="noStrike" kern="1200" dirty="0">
                <a:solidFill>
                  <a:schemeClr val="tx1"/>
                </a:solidFill>
                <a:effectLst/>
                <a:latin typeface="+mn-lt"/>
                <a:ea typeface="+mn-ea"/>
                <a:cs typeface="+mn-cs"/>
              </a:rPr>
              <a:t>The stress of responsibility that caregivers face can lead to elder abuse. For example, when they have to take care of physical needs such as feeding, toileting and bathing. </a:t>
            </a:r>
          </a:p>
          <a:p>
            <a:pPr rtl="0" fontAlgn="base"/>
            <a:r>
              <a:rPr lang="en-CA" sz="1200" b="0" i="0" u="none" strike="noStrike" kern="1200" dirty="0">
                <a:solidFill>
                  <a:schemeClr val="tx1"/>
                </a:solidFill>
                <a:effectLst/>
                <a:latin typeface="+mn-lt"/>
                <a:ea typeface="+mn-ea"/>
                <a:cs typeface="+mn-cs"/>
              </a:rPr>
              <a:t>Due to unemployment as an economic problem increases the stress of caregivers, as well as financial abuse. Economic recessions can mean fewer resources to assist relatives caring for the senior </a:t>
            </a:r>
          </a:p>
          <a:p>
            <a:pPr rtl="0" fontAlgn="base"/>
            <a:r>
              <a:rPr lang="en-CA" sz="1200" b="0" i="0" u="none" strike="noStrike" kern="1200" dirty="0">
                <a:solidFill>
                  <a:schemeClr val="tx1"/>
                </a:solidFill>
                <a:effectLst/>
                <a:latin typeface="+mn-lt"/>
                <a:ea typeface="+mn-ea"/>
                <a:cs typeface="+mn-cs"/>
              </a:rPr>
              <a:t>Cultural changes that lower the status of the senior can lead to less respect from younger people</a:t>
            </a:r>
          </a:p>
          <a:p>
            <a:pPr rtl="0" fontAlgn="base"/>
            <a:r>
              <a:rPr lang="en-CA" sz="1200" b="0" i="0" u="none" strike="noStrike" kern="1200" dirty="0">
                <a:solidFill>
                  <a:schemeClr val="tx1"/>
                </a:solidFill>
                <a:effectLst/>
                <a:latin typeface="+mn-lt"/>
                <a:ea typeface="+mn-ea"/>
                <a:cs typeface="+mn-cs"/>
              </a:rPr>
              <a:t>Personal problems of the caregivers can cause neglect and abuse of seniors.</a:t>
            </a:r>
          </a:p>
          <a:p>
            <a:pPr rtl="0" fontAlgn="base"/>
            <a:r>
              <a:rPr lang="en-CA" sz="1200" b="0" i="0" u="none" strike="noStrike" kern="1200" dirty="0">
                <a:solidFill>
                  <a:schemeClr val="tx1"/>
                </a:solidFill>
                <a:effectLst/>
                <a:latin typeface="+mn-lt"/>
                <a:ea typeface="+mn-ea"/>
                <a:cs typeface="+mn-cs"/>
              </a:rPr>
              <a:t>When seniors are socially isolated it can make them feel vulnerable and lonely</a:t>
            </a:r>
          </a:p>
          <a:p>
            <a:pPr rtl="0" fontAlgn="base"/>
            <a:r>
              <a:rPr lang="en-CA" sz="1200" b="0" i="0" u="none" strike="noStrike" kern="1200" dirty="0">
                <a:solidFill>
                  <a:schemeClr val="tx1"/>
                </a:solidFill>
                <a:effectLst/>
                <a:latin typeface="+mn-lt"/>
                <a:ea typeface="+mn-ea"/>
                <a:cs typeface="+mn-cs"/>
              </a:rPr>
              <a:t>Family members may feel forced to cohabit with seniors due to lack of adequate housing can contribute to abuse.</a:t>
            </a:r>
          </a:p>
          <a:p>
            <a:pPr rtl="0" fontAlgn="base"/>
            <a:r>
              <a:rPr lang="en-CA" sz="1200" b="0" i="0" u="none" strike="noStrike" kern="1200" dirty="0">
                <a:solidFill>
                  <a:schemeClr val="tx1"/>
                </a:solidFill>
                <a:effectLst/>
                <a:latin typeface="+mn-lt"/>
                <a:ea typeface="+mn-ea"/>
                <a:cs typeface="+mn-cs"/>
              </a:rPr>
              <a:t>Responding to stress in a family with a history of negative behaviours, violence can be seen as a normal or acceptable way to respond. </a:t>
            </a:r>
          </a:p>
          <a:p>
            <a:pPr rtl="0" fontAlgn="base"/>
            <a:r>
              <a:rPr lang="en-CA" sz="1200" b="0" i="0" u="none" strike="noStrike" kern="1200" dirty="0">
                <a:solidFill>
                  <a:schemeClr val="tx1"/>
                </a:solidFill>
                <a:effectLst/>
                <a:latin typeface="+mn-lt"/>
                <a:ea typeface="+mn-ea"/>
                <a:cs typeface="+mn-cs"/>
              </a:rPr>
              <a:t> Different factors can create a climate that leads to elder abuse, such as within institutions, the staff may be overworked or underpaid and the senior residents may be vulnerable. (</a:t>
            </a:r>
            <a:r>
              <a:rPr lang="en-CA" sz="1200" b="0" i="0" u="none" strike="noStrike" kern="1200" dirty="0" err="1">
                <a:solidFill>
                  <a:schemeClr val="tx1"/>
                </a:solidFill>
                <a:effectLst/>
                <a:latin typeface="+mn-lt"/>
                <a:ea typeface="+mn-ea"/>
                <a:cs typeface="+mn-cs"/>
              </a:rPr>
              <a:t>Lumacare</a:t>
            </a:r>
            <a:r>
              <a:rPr lang="en-CA" sz="1200" b="0" i="0" u="none" strike="noStrike" kern="1200" dirty="0">
                <a:solidFill>
                  <a:schemeClr val="tx1"/>
                </a:solidFill>
                <a:effectLst/>
                <a:latin typeface="+mn-lt"/>
                <a:ea typeface="+mn-ea"/>
                <a:cs typeface="+mn-cs"/>
              </a:rPr>
              <a:t>, 2019, p.10)</a:t>
            </a:r>
          </a:p>
          <a:p>
            <a:endParaRPr lang="en-CA" dirty="0"/>
          </a:p>
          <a:p>
            <a:r>
              <a:rPr lang="en-CA" dirty="0"/>
              <a:t>Facilitator question: Can ask for examples or their experiences</a:t>
            </a:r>
          </a:p>
          <a:p>
            <a:endParaRPr lang="en-CA" dirty="0"/>
          </a:p>
          <a:p>
            <a:r>
              <a:rPr lang="en-CA" dirty="0"/>
              <a:t>Slide</a:t>
            </a:r>
            <a:r>
              <a:rPr lang="en-CA" baseline="0" dirty="0"/>
              <a:t> in-text citation:</a:t>
            </a:r>
          </a:p>
          <a:p>
            <a:endParaRPr lang="en-CA"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err="1"/>
              <a:t>Lumacare</a:t>
            </a:r>
            <a:r>
              <a:rPr lang="en-CA" sz="1200" dirty="0"/>
              <a:t>, 2019, p.10)</a:t>
            </a:r>
          </a:p>
          <a:p>
            <a:endParaRPr lang="en-CA" dirty="0"/>
          </a:p>
        </p:txBody>
      </p:sp>
      <p:sp>
        <p:nvSpPr>
          <p:cNvPr id="4" name="Slide Number Placeholder 3"/>
          <p:cNvSpPr>
            <a:spLocks noGrp="1"/>
          </p:cNvSpPr>
          <p:nvPr>
            <p:ph type="sldNum" sz="quarter" idx="10"/>
          </p:nvPr>
        </p:nvSpPr>
        <p:spPr/>
        <p:txBody>
          <a:bodyPr/>
          <a:lstStyle/>
          <a:p>
            <a:fld id="{68781782-CE68-4781-BA45-3D77757BD1D5}" type="slidenum">
              <a:rPr lang="en-CA" smtClean="0"/>
              <a:t>9</a:t>
            </a:fld>
            <a:endParaRPr lang="en-CA"/>
          </a:p>
        </p:txBody>
      </p:sp>
    </p:spTree>
    <p:extLst>
      <p:ext uri="{BB962C8B-B14F-4D97-AF65-F5344CB8AC3E}">
        <p14:creationId xmlns:p14="http://schemas.microsoft.com/office/powerpoint/2010/main" val="2269044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a:t>Facilitator</a:t>
            </a:r>
            <a:r>
              <a:rPr lang="en-CA" baseline="0" dirty="0"/>
              <a:t> in-depth notes of the slide</a:t>
            </a:r>
            <a:r>
              <a:rPr lang="en-CA" dirty="0"/>
              <a:t>: </a:t>
            </a:r>
          </a:p>
          <a:p>
            <a:pPr rtl="0"/>
            <a:r>
              <a:rPr lang="en-CA" sz="1200" b="0" i="0" u="none" strike="noStrike" kern="1200" dirty="0">
                <a:solidFill>
                  <a:schemeClr val="tx1"/>
                </a:solidFill>
                <a:effectLst/>
                <a:latin typeface="+mn-lt"/>
                <a:ea typeface="+mn-ea"/>
                <a:cs typeface="+mn-cs"/>
              </a:rPr>
              <a:t>On October 16, 2019 The Social Planning Council of Ottawa (SPCO) held “Collectively We Care- Collectively We Help”. This forum is included in a broader project developed by SPCO that seeks to empower and educate ethno-cultural seniors on what comprise elder abuse and neglect, available support services and their rights when abuse occurs. In our forum report, we noted the keynote presentation that was given by Shalini Konaur. </a:t>
            </a:r>
            <a:endParaRPr lang="en-CA" b="0" dirty="0">
              <a:effectLst/>
            </a:endParaRPr>
          </a:p>
          <a:p>
            <a:pPr rtl="0"/>
            <a:br>
              <a:rPr lang="en-CA" b="0" dirty="0">
                <a:effectLst/>
              </a:rPr>
            </a:br>
            <a:r>
              <a:rPr lang="en-CA" sz="1200" b="0" i="0" u="none" strike="noStrike" kern="1200" dirty="0">
                <a:solidFill>
                  <a:schemeClr val="tx1"/>
                </a:solidFill>
                <a:effectLst/>
                <a:latin typeface="+mn-lt"/>
                <a:ea typeface="+mn-ea"/>
                <a:cs typeface="+mn-cs"/>
              </a:rPr>
              <a:t>She discussed that within ethno-cultural communities’ elder abuse and neglect is an issue that is usually not discussed outside the confines of their homes. The discussion of elder abuse is stigmatized with their communities and can present barriers accessing social services. The term itself “abuse” creates terrible understanding and images in ethno-cultural communities. Within their communities in their language there is no translation of the terms elder abuse and neglect, therefore many may not understand the term. In addition, it is important for experts to cautiously use the term bluntly without considering the culture of the ethno-cultural as it creates problems in communication. Shalini said the terms may differ to the ethno-cultural senior. She suggested a way to move forward  is to have neutral interpretations of the term abuse when working with them. Social isolation, belittling and constant yelling within their communities </a:t>
            </a:r>
            <a:r>
              <a:rPr lang="en-CA" sz="1200" b="0" i="0" u="none" strike="noStrike" kern="1200" dirty="0" err="1">
                <a:solidFill>
                  <a:schemeClr val="tx1"/>
                </a:solidFill>
                <a:effectLst/>
                <a:latin typeface="+mn-lt"/>
                <a:ea typeface="+mn-ea"/>
                <a:cs typeface="+mn-cs"/>
              </a:rPr>
              <a:t>maynot</a:t>
            </a:r>
            <a:r>
              <a:rPr lang="en-CA" sz="1200" b="0" i="0" u="none" strike="noStrike" kern="1200" dirty="0">
                <a:solidFill>
                  <a:schemeClr val="tx1"/>
                </a:solidFill>
                <a:effectLst/>
                <a:latin typeface="+mn-lt"/>
                <a:ea typeface="+mn-ea"/>
                <a:cs typeface="+mn-cs"/>
              </a:rPr>
              <a:t> be considered as abuse. Elder abuse and neglect is gendered in ethno-cultural communities. The population at-risk are women who have limited access to resources, widowed, children who have been in Canada for less than 10 years, health care needs and have language barriers (Prince </a:t>
            </a:r>
            <a:r>
              <a:rPr lang="en-CA" sz="1200" b="0" i="0" u="none" strike="noStrike" kern="1200" dirty="0" err="1">
                <a:solidFill>
                  <a:schemeClr val="tx1"/>
                </a:solidFill>
                <a:effectLst/>
                <a:latin typeface="+mn-lt"/>
                <a:ea typeface="+mn-ea"/>
                <a:cs typeface="+mn-cs"/>
              </a:rPr>
              <a:t>Owusu</a:t>
            </a:r>
            <a:r>
              <a:rPr lang="en-CA" sz="1200" b="0" i="0" u="none" strike="noStrike" kern="1200" dirty="0">
                <a:solidFill>
                  <a:schemeClr val="tx1"/>
                </a:solidFill>
                <a:effectLst/>
                <a:latin typeface="+mn-lt"/>
                <a:ea typeface="+mn-ea"/>
                <a:cs typeface="+mn-cs"/>
              </a:rPr>
              <a:t>, &amp; The Social Planning Council of Ottawa, </a:t>
            </a:r>
            <a:r>
              <a:rPr lang="en-CA" sz="1200" b="0" i="0" u="none" strike="noStrike" kern="1200" dirty="0" err="1">
                <a:solidFill>
                  <a:schemeClr val="tx1"/>
                </a:solidFill>
                <a:effectLst/>
                <a:latin typeface="+mn-lt"/>
                <a:ea typeface="+mn-ea"/>
                <a:cs typeface="+mn-cs"/>
              </a:rPr>
              <a:t>n.d.</a:t>
            </a:r>
            <a:r>
              <a:rPr lang="en-CA" sz="1200" b="0" i="0" u="none" strike="noStrike" kern="1200" dirty="0">
                <a:solidFill>
                  <a:schemeClr val="tx1"/>
                </a:solidFill>
                <a:effectLst/>
                <a:latin typeface="+mn-lt"/>
                <a:ea typeface="+mn-ea"/>
                <a:cs typeface="+mn-cs"/>
              </a:rPr>
              <a:t>, p.14).</a:t>
            </a:r>
            <a:endParaRPr lang="en-CA" b="0" dirty="0">
              <a:effectLst/>
            </a:endParaRPr>
          </a:p>
          <a:p>
            <a:br>
              <a:rPr lang="en-CA" dirty="0"/>
            </a:br>
            <a:r>
              <a:rPr lang="en-CA" dirty="0"/>
              <a:t>Slide</a:t>
            </a:r>
            <a:r>
              <a:rPr lang="en-CA" baseline="0" dirty="0"/>
              <a:t> in-text citation:</a:t>
            </a:r>
          </a:p>
          <a:p>
            <a:pPr marL="0" marR="0" indent="0" algn="l" defTabSz="914400" rtl="0" eaLnBrk="1" fontAlgn="auto" latinLnBrk="0" hangingPunct="1">
              <a:lnSpc>
                <a:spcPct val="100000"/>
              </a:lnSpc>
              <a:spcBef>
                <a:spcPts val="0"/>
              </a:spcBef>
              <a:spcAft>
                <a:spcPts val="0"/>
              </a:spcAft>
              <a:buClrTx/>
              <a:buSzTx/>
              <a:buFontTx/>
              <a:buNone/>
              <a:tabLst/>
              <a:defRPr/>
            </a:pPr>
            <a:r>
              <a:rPr lang="en-CA" dirty="0"/>
              <a:t>(</a:t>
            </a:r>
            <a:r>
              <a:rPr lang="en-CA" sz="1200" dirty="0"/>
              <a:t>Prince </a:t>
            </a:r>
            <a:r>
              <a:rPr lang="en-CA" sz="1200" dirty="0" err="1"/>
              <a:t>Owusu</a:t>
            </a:r>
            <a:r>
              <a:rPr lang="en-CA" sz="1200" dirty="0"/>
              <a:t>, &amp; The Social Planning Council of Ottawa, </a:t>
            </a:r>
            <a:r>
              <a:rPr lang="en-CA" sz="1200" dirty="0" err="1"/>
              <a:t>n.d.</a:t>
            </a:r>
            <a:r>
              <a:rPr lang="en-CA" sz="1200" dirty="0"/>
              <a:t>, p.14).</a:t>
            </a:r>
          </a:p>
          <a:p>
            <a:endParaRPr lang="en-CA" dirty="0"/>
          </a:p>
        </p:txBody>
      </p:sp>
      <p:sp>
        <p:nvSpPr>
          <p:cNvPr id="4" name="Slide Number Placeholder 3"/>
          <p:cNvSpPr>
            <a:spLocks noGrp="1"/>
          </p:cNvSpPr>
          <p:nvPr>
            <p:ph type="sldNum" sz="quarter" idx="10"/>
          </p:nvPr>
        </p:nvSpPr>
        <p:spPr/>
        <p:txBody>
          <a:bodyPr/>
          <a:lstStyle/>
          <a:p>
            <a:fld id="{68781782-CE68-4781-BA45-3D77757BD1D5}" type="slidenum">
              <a:rPr lang="en-CA" smtClean="0"/>
              <a:t>10</a:t>
            </a:fld>
            <a:endParaRPr lang="en-CA"/>
          </a:p>
        </p:txBody>
      </p:sp>
    </p:spTree>
    <p:extLst>
      <p:ext uri="{BB962C8B-B14F-4D97-AF65-F5344CB8AC3E}">
        <p14:creationId xmlns:p14="http://schemas.microsoft.com/office/powerpoint/2010/main" val="2718162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46B7DD9E-6F67-4AC6-B49E-6FD136ED618C}" type="datetime1">
              <a:rPr lang="en-CA" smtClean="0"/>
              <a:t>2022-06-16</a:t>
            </a:fld>
            <a:endParaRPr lang="en-C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C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D6CFF60-E5BE-4702-9685-4E7123B59E18}"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2A7DF22-6B02-4976-82CC-3ACB38FDBE13}" type="datetime1">
              <a:rPr lang="en-CA" smtClean="0"/>
              <a:t>2022-06-16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D6CFF60-E5BE-4702-9685-4E7123B59E18}"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D37D564-1F05-458A-8180-1FBFB66D9913}" type="datetime1">
              <a:rPr lang="en-CA" smtClean="0"/>
              <a:t>2022-06-16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D6CFF60-E5BE-4702-9685-4E7123B59E18}"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03BEB7D-94C5-4A93-BD8D-46271DACB2C0}" type="datetime1">
              <a:rPr lang="en-CA" smtClean="0"/>
              <a:t>2022-06-16</a:t>
            </a:fld>
            <a:endParaRPr lang="en-CA"/>
          </a:p>
        </p:txBody>
      </p:sp>
      <p:sp>
        <p:nvSpPr>
          <p:cNvPr id="9" name="Slide Number Placeholder 8"/>
          <p:cNvSpPr>
            <a:spLocks noGrp="1"/>
          </p:cNvSpPr>
          <p:nvPr>
            <p:ph type="sldNum" sz="quarter" idx="15"/>
          </p:nvPr>
        </p:nvSpPr>
        <p:spPr/>
        <p:txBody>
          <a:bodyPr rtlCol="0"/>
          <a:lstStyle/>
          <a:p>
            <a:fld id="{9D6CFF60-E5BE-4702-9685-4E7123B59E18}" type="slidenum">
              <a:rPr lang="en-CA" smtClean="0"/>
              <a:t>‹#›</a:t>
            </a:fld>
            <a:endParaRPr lang="en-CA"/>
          </a:p>
        </p:txBody>
      </p:sp>
      <p:sp>
        <p:nvSpPr>
          <p:cNvPr id="10" name="Footer Placeholder 9"/>
          <p:cNvSpPr>
            <a:spLocks noGrp="1"/>
          </p:cNvSpPr>
          <p:nvPr>
            <p:ph type="ftr" sz="quarter" idx="16"/>
          </p:nvPr>
        </p:nvSpPr>
        <p:spPr/>
        <p:txBody>
          <a:bodyPr rtlCol="0"/>
          <a:lstStyle/>
          <a:p>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1B233A6-352B-4EEE-9249-C5EEA224EAED}" type="datetime1">
              <a:rPr lang="en-CA" smtClean="0"/>
              <a:t>2022-06-16</a:t>
            </a:fld>
            <a:endParaRPr lang="en-C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C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D6CFF60-E5BE-4702-9685-4E7123B59E18}"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857BFCFF-0949-421D-B6E6-9D532BFAFCBC}" type="datetime1">
              <a:rPr lang="en-CA" smtClean="0"/>
              <a:t>2022-06-16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D6CFF60-E5BE-4702-9685-4E7123B59E18}" type="slidenum">
              <a:rPr lang="en-CA" smtClean="0"/>
              <a:t>‹#›</a:t>
            </a:fld>
            <a:endParaRPr lang="en-C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79B59DFD-89E8-4B44-86A4-4F2E81EAFC1B}" type="datetime1">
              <a:rPr lang="en-CA" smtClean="0"/>
              <a:t>2022-06-16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D6CFF60-E5BE-4702-9685-4E7123B59E18}" type="slidenum">
              <a:rPr lang="en-CA" smtClean="0"/>
              <a:t>‹#›</a:t>
            </a:fld>
            <a:endParaRPr lang="en-C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5307F380-275E-4B58-9416-718E1E068E5C}" type="datetime1">
              <a:rPr lang="en-CA" smtClean="0"/>
              <a:t>2022-06-16</a:t>
            </a:fld>
            <a:endParaRPr lang="en-CA"/>
          </a:p>
        </p:txBody>
      </p:sp>
      <p:sp>
        <p:nvSpPr>
          <p:cNvPr id="7" name="Slide Number Placeholder 6"/>
          <p:cNvSpPr>
            <a:spLocks noGrp="1"/>
          </p:cNvSpPr>
          <p:nvPr>
            <p:ph type="sldNum" sz="quarter" idx="11"/>
          </p:nvPr>
        </p:nvSpPr>
        <p:spPr/>
        <p:txBody>
          <a:bodyPr rtlCol="0"/>
          <a:lstStyle/>
          <a:p>
            <a:fld id="{9D6CFF60-E5BE-4702-9685-4E7123B59E18}" type="slidenum">
              <a:rPr lang="en-CA" smtClean="0"/>
              <a:t>‹#›</a:t>
            </a:fld>
            <a:endParaRPr lang="en-CA"/>
          </a:p>
        </p:txBody>
      </p:sp>
      <p:sp>
        <p:nvSpPr>
          <p:cNvPr id="8" name="Footer Placeholder 7"/>
          <p:cNvSpPr>
            <a:spLocks noGrp="1"/>
          </p:cNvSpPr>
          <p:nvPr>
            <p:ph type="ftr" sz="quarter" idx="12"/>
          </p:nvPr>
        </p:nvSpPr>
        <p:spPr/>
        <p:txBody>
          <a:bodyPr rtlCol="0"/>
          <a:lstStyle/>
          <a:p>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66F441-1BBB-454C-9BDC-C7A60BF21491}" type="datetime1">
              <a:rPr lang="en-CA" smtClean="0"/>
              <a:t>2022-06-16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D6CFF60-E5BE-4702-9685-4E7123B59E18}"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5667496F-9C5B-4323-BB2D-94AC6C15B3E8}" type="datetime1">
              <a:rPr lang="en-CA" smtClean="0"/>
              <a:t>2022-06-16</a:t>
            </a:fld>
            <a:endParaRPr lang="en-CA"/>
          </a:p>
        </p:txBody>
      </p:sp>
      <p:sp>
        <p:nvSpPr>
          <p:cNvPr id="22" name="Slide Number Placeholder 21"/>
          <p:cNvSpPr>
            <a:spLocks noGrp="1"/>
          </p:cNvSpPr>
          <p:nvPr>
            <p:ph type="sldNum" sz="quarter" idx="15"/>
          </p:nvPr>
        </p:nvSpPr>
        <p:spPr/>
        <p:txBody>
          <a:bodyPr rtlCol="0"/>
          <a:lstStyle/>
          <a:p>
            <a:fld id="{9D6CFF60-E5BE-4702-9685-4E7123B59E18}" type="slidenum">
              <a:rPr lang="en-CA" smtClean="0"/>
              <a:t>‹#›</a:t>
            </a:fld>
            <a:endParaRPr lang="en-CA"/>
          </a:p>
        </p:txBody>
      </p:sp>
      <p:sp>
        <p:nvSpPr>
          <p:cNvPr id="23" name="Footer Placeholder 22"/>
          <p:cNvSpPr>
            <a:spLocks noGrp="1"/>
          </p:cNvSpPr>
          <p:nvPr>
            <p:ph type="ftr" sz="quarter" idx="16"/>
          </p:nvPr>
        </p:nvSpPr>
        <p:spPr/>
        <p:txBody>
          <a:bodyPr rtlCol="0"/>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62D6D8C-A116-41B6-B421-6D934CB468C3}" type="datetime1">
              <a:rPr lang="en-CA" smtClean="0"/>
              <a:t>2022-06-16</a:t>
            </a:fld>
            <a:endParaRPr lang="en-CA"/>
          </a:p>
        </p:txBody>
      </p:sp>
      <p:sp>
        <p:nvSpPr>
          <p:cNvPr id="18" name="Slide Number Placeholder 17"/>
          <p:cNvSpPr>
            <a:spLocks noGrp="1"/>
          </p:cNvSpPr>
          <p:nvPr>
            <p:ph type="sldNum" sz="quarter" idx="11"/>
          </p:nvPr>
        </p:nvSpPr>
        <p:spPr/>
        <p:txBody>
          <a:bodyPr rtlCol="0"/>
          <a:lstStyle/>
          <a:p>
            <a:fld id="{9D6CFF60-E5BE-4702-9685-4E7123B59E18}" type="slidenum">
              <a:rPr lang="en-CA" smtClean="0"/>
              <a:t>‹#›</a:t>
            </a:fld>
            <a:endParaRPr lang="en-CA"/>
          </a:p>
        </p:txBody>
      </p:sp>
      <p:sp>
        <p:nvSpPr>
          <p:cNvPr id="21" name="Footer Placeholder 20"/>
          <p:cNvSpPr>
            <a:spLocks noGrp="1"/>
          </p:cNvSpPr>
          <p:nvPr>
            <p:ph type="ftr" sz="quarter" idx="12"/>
          </p:nvPr>
        </p:nvSpPr>
        <p:spPr/>
        <p:txBody>
          <a:bodyPr rtlCol="0"/>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EE49297-EF3B-479F-BD94-7FD55244D41F}" type="datetime1">
              <a:rPr lang="en-CA" smtClean="0"/>
              <a:t>2022-06-16</a:t>
            </a:fld>
            <a:endParaRPr lang="en-C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C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D6CFF60-E5BE-4702-9685-4E7123B59E18}"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youtu.be/z4u_c-Q8_X0"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youtu.be/lupUc7J34tQ" TargetMode="External"/><Relationship Id="rId4" Type="http://schemas.openxmlformats.org/officeDocument/2006/relationships/hyperlink" Target="https://youtu.be/tT43g5KxdtE"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form.jotform.com/202865431658259"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3" Type="http://schemas.openxmlformats.org/officeDocument/2006/relationships/hyperlink" Target="https://www.eapon.ca/what-is-elder-abuse/legislation-reporting/"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s://toolkit.seniorsrights.org.au/wp-content/uploads/2013/09/RESPECT-DIGNITY-Greek-community-education-resource-kit.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84884" y="477398"/>
            <a:ext cx="3654152" cy="3979520"/>
          </a:xfrm>
        </p:spPr>
        <p:txBody>
          <a:bodyPr>
            <a:normAutofit/>
          </a:bodyPr>
          <a:lstStyle/>
          <a:p>
            <a:r>
              <a:rPr lang="en-CA" sz="3500" dirty="0">
                <a:latin typeface="Calibri" panose="020F0502020204030204" pitchFamily="34" charset="0"/>
                <a:cs typeface="Calibri" panose="020F0502020204030204" pitchFamily="34" charset="0"/>
              </a:rPr>
              <a:t>Elder abuse and neglect – ethno-cultural communities</a:t>
            </a:r>
            <a:br>
              <a:rPr lang="en-CA" sz="3500" dirty="0">
                <a:latin typeface="Calibri" panose="020F0502020204030204" pitchFamily="34" charset="0"/>
                <a:cs typeface="Calibri" panose="020F0502020204030204" pitchFamily="34" charset="0"/>
              </a:rPr>
            </a:br>
            <a:r>
              <a:rPr lang="en-CA" sz="3500" dirty="0">
                <a:latin typeface="Calibri" panose="020F0502020204030204" pitchFamily="34" charset="0"/>
                <a:cs typeface="Calibri" panose="020F0502020204030204" pitchFamily="34" charset="0"/>
              </a:rPr>
              <a:t>education and training guide</a:t>
            </a:r>
          </a:p>
        </p:txBody>
      </p:sp>
      <p:sp>
        <p:nvSpPr>
          <p:cNvPr id="3" name="Subtitle 2"/>
          <p:cNvSpPr>
            <a:spLocks noGrp="1"/>
          </p:cNvSpPr>
          <p:nvPr>
            <p:ph type="subTitle" idx="1"/>
          </p:nvPr>
        </p:nvSpPr>
        <p:spPr>
          <a:xfrm>
            <a:off x="2384884" y="5009002"/>
            <a:ext cx="6172200" cy="1371600"/>
          </a:xfrm>
        </p:spPr>
        <p:txBody>
          <a:bodyPr>
            <a:normAutofit/>
          </a:bodyPr>
          <a:lstStyle/>
          <a:p>
            <a:r>
              <a:rPr lang="en-CA" sz="2400" dirty="0">
                <a:latin typeface="Calibri" panose="020F0502020204030204" pitchFamily="34" charset="0"/>
                <a:cs typeface="Calibri" panose="020F0502020204030204" pitchFamily="34" charset="0"/>
              </a:rPr>
              <a:t>Presented By:</a:t>
            </a:r>
          </a:p>
        </p:txBody>
      </p:sp>
      <p:pic>
        <p:nvPicPr>
          <p:cNvPr id="1026" name="Picture 2" descr="Social Planning Council of Ottawa | Linked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6033525"/>
            <a:ext cx="4104456" cy="69753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Logos and Resources | United Way East Ontari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55976" y="5626512"/>
            <a:ext cx="2952328" cy="1511564"/>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9D6CFF60-E5BE-4702-9685-4E7123B59E18}" type="slidenum">
              <a:rPr lang="en-CA" smtClean="0"/>
              <a:t>1</a:t>
            </a:fld>
            <a:endParaRPr lang="en-CA"/>
          </a:p>
        </p:txBody>
      </p:sp>
      <p:pic>
        <p:nvPicPr>
          <p:cNvPr id="6" name="Picture 5">
            <a:extLst>
              <a:ext uri="{FF2B5EF4-FFF2-40B4-BE49-F238E27FC236}">
                <a16:creationId xmlns:a16="http://schemas.microsoft.com/office/drawing/2014/main" id="{F5E33D3C-0160-4AAD-AF88-9F37AA6060C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24128" y="1175765"/>
            <a:ext cx="2592288" cy="3456384"/>
          </a:xfrm>
          <a:prstGeom prst="rect">
            <a:avLst/>
          </a:prstGeom>
        </p:spPr>
      </p:pic>
    </p:spTree>
    <p:extLst>
      <p:ext uri="{BB962C8B-B14F-4D97-AF65-F5344CB8AC3E}">
        <p14:creationId xmlns:p14="http://schemas.microsoft.com/office/powerpoint/2010/main" val="3967005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80144" y="116633"/>
            <a:ext cx="8396312" cy="576064"/>
          </a:xfrm>
        </p:spPr>
        <p:txBody>
          <a:bodyPr>
            <a:noAutofit/>
          </a:bodyPr>
          <a:lstStyle/>
          <a:p>
            <a:br>
              <a:rPr lang="en-CA" dirty="0">
                <a:effectLst/>
                <a:latin typeface="+mn-lt"/>
                <a:ea typeface="Calibri" panose="020F0502020204030204" pitchFamily="34" charset="0"/>
                <a:cs typeface="Times New Roman" panose="02020603050405020304" pitchFamily="18" charset="0"/>
              </a:rPr>
            </a:br>
            <a:br>
              <a:rPr lang="en-CA" dirty="0">
                <a:effectLst/>
                <a:latin typeface="+mn-lt"/>
                <a:ea typeface="Calibri" panose="020F0502020204030204" pitchFamily="34" charset="0"/>
                <a:cs typeface="Times New Roman" panose="02020603050405020304" pitchFamily="18" charset="0"/>
              </a:rPr>
            </a:br>
            <a:br>
              <a:rPr lang="en-CA" dirty="0">
                <a:effectLst/>
                <a:latin typeface="+mn-lt"/>
                <a:ea typeface="Calibri" panose="020F0502020204030204" pitchFamily="34" charset="0"/>
                <a:cs typeface="Times New Roman" panose="02020603050405020304" pitchFamily="18" charset="0"/>
              </a:rPr>
            </a:br>
            <a:br>
              <a:rPr lang="en-CA" dirty="0">
                <a:effectLst/>
                <a:latin typeface="+mn-lt"/>
                <a:ea typeface="Calibri" panose="020F0502020204030204" pitchFamily="34" charset="0"/>
                <a:cs typeface="Times New Roman" panose="02020603050405020304" pitchFamily="18" charset="0"/>
              </a:rPr>
            </a:br>
            <a:br>
              <a:rPr lang="en-CA" dirty="0">
                <a:effectLst/>
                <a:latin typeface="+mn-lt"/>
                <a:ea typeface="Calibri" panose="020F0502020204030204" pitchFamily="34" charset="0"/>
                <a:cs typeface="Times New Roman" panose="02020603050405020304" pitchFamily="18" charset="0"/>
              </a:rPr>
            </a:br>
            <a:r>
              <a:rPr lang="en-CA" sz="2800" b="1" dirty="0">
                <a:effectLst/>
                <a:latin typeface="Calibri" panose="020F0502020204030204" pitchFamily="34" charset="0"/>
                <a:ea typeface="Calibri" panose="020F0502020204030204" pitchFamily="34" charset="0"/>
                <a:cs typeface="Calibri" panose="020F0502020204030204" pitchFamily="34" charset="0"/>
              </a:rPr>
              <a:t>elder abuse in </a:t>
            </a:r>
            <a:r>
              <a:rPr lang="en-CA" sz="2800" b="1" dirty="0">
                <a:latin typeface="Calibri" panose="020F0502020204030204" pitchFamily="34" charset="0"/>
                <a:ea typeface="Calibri" panose="020F0502020204030204" pitchFamily="34" charset="0"/>
                <a:cs typeface="Calibri" panose="020F0502020204030204" pitchFamily="34" charset="0"/>
              </a:rPr>
              <a:t>e</a:t>
            </a:r>
            <a:r>
              <a:rPr lang="en-CA" sz="2800" b="1" dirty="0">
                <a:effectLst/>
                <a:latin typeface="Calibri" panose="020F0502020204030204" pitchFamily="34" charset="0"/>
                <a:ea typeface="Calibri" panose="020F0502020204030204" pitchFamily="34" charset="0"/>
                <a:cs typeface="Calibri" panose="020F0502020204030204" pitchFamily="34" charset="0"/>
              </a:rPr>
              <a:t>thno-cultural Communities</a:t>
            </a:r>
            <a:endParaRPr lang="en-CA" sz="2800" b="1" dirty="0">
              <a:latin typeface="Calibri" panose="020F0502020204030204" pitchFamily="34" charset="0"/>
              <a:cs typeface="Calibri" panose="020F0502020204030204" pitchFamily="34" charset="0"/>
            </a:endParaRPr>
          </a:p>
        </p:txBody>
      </p:sp>
      <p:sp>
        <p:nvSpPr>
          <p:cNvPr id="2" name="Content Placeholder 1"/>
          <p:cNvSpPr>
            <a:spLocks noGrp="1"/>
          </p:cNvSpPr>
          <p:nvPr>
            <p:ph sz="quarter" idx="1"/>
          </p:nvPr>
        </p:nvSpPr>
        <p:spPr>
          <a:xfrm>
            <a:off x="280144" y="908721"/>
            <a:ext cx="8396312" cy="6180188"/>
          </a:xfrm>
        </p:spPr>
        <p:txBody>
          <a:bodyPr>
            <a:noAutofit/>
          </a:bodyPr>
          <a:lstStyle/>
          <a:p>
            <a:pPr marL="0" indent="0">
              <a:buNone/>
            </a:pPr>
            <a:r>
              <a:rPr lang="en-CA" dirty="0">
                <a:latin typeface="Calibri" panose="020F0502020204030204" pitchFamily="34" charset="0"/>
                <a:cs typeface="Calibri" panose="020F0502020204030204" pitchFamily="34" charset="0"/>
              </a:rPr>
              <a:t>On October, 2019, SPCO held a forum entitled "Collectively We Care- Collectively We Help”. It was part of a project that seeks to empower and educate ethno-cultural seniors on identification and  prevention of elder abuse and neglect.</a:t>
            </a:r>
          </a:p>
          <a:p>
            <a:pPr marL="0" indent="0">
              <a:buNone/>
            </a:pPr>
            <a:r>
              <a:rPr lang="en-CA" dirty="0">
                <a:latin typeface="Calibri" panose="020F0502020204030204" pitchFamily="34" charset="0"/>
                <a:cs typeface="Calibri" panose="020F0502020204030204" pitchFamily="34" charset="0"/>
              </a:rPr>
              <a:t>The Keynote speaker, </a:t>
            </a:r>
            <a:r>
              <a:rPr lang="en-CA" dirty="0" err="1">
                <a:latin typeface="Calibri" panose="020F0502020204030204" pitchFamily="34" charset="0"/>
                <a:cs typeface="Calibri" panose="020F0502020204030204" pitchFamily="34" charset="0"/>
              </a:rPr>
              <a:t>Shalini</a:t>
            </a:r>
            <a:r>
              <a:rPr lang="en-CA" dirty="0">
                <a:latin typeface="Calibri" panose="020F0502020204030204" pitchFamily="34" charset="0"/>
                <a:cs typeface="Calibri" panose="020F0502020204030204" pitchFamily="34" charset="0"/>
              </a:rPr>
              <a:t> </a:t>
            </a:r>
            <a:r>
              <a:rPr lang="en-CA" dirty="0" err="1">
                <a:latin typeface="Calibri" panose="020F0502020204030204" pitchFamily="34" charset="0"/>
                <a:cs typeface="Calibri" panose="020F0502020204030204" pitchFamily="34" charset="0"/>
              </a:rPr>
              <a:t>Konaur</a:t>
            </a:r>
            <a:r>
              <a:rPr lang="en-CA" dirty="0">
                <a:latin typeface="Calibri" panose="020F0502020204030204" pitchFamily="34" charset="0"/>
                <a:cs typeface="Calibri" panose="020F0502020204030204" pitchFamily="34" charset="0"/>
              </a:rPr>
              <a:t>, discussed the problems faced by ethno-cultural seniors:</a:t>
            </a:r>
          </a:p>
          <a:p>
            <a:r>
              <a:rPr lang="en-CA" dirty="0">
                <a:latin typeface="Calibri" panose="020F0502020204030204" pitchFamily="34" charset="0"/>
                <a:cs typeface="Calibri" panose="020F0502020204030204" pitchFamily="34" charset="0"/>
              </a:rPr>
              <a:t>Elder abuse and neglect is an issue that is not discussed outside the confines of their homes.</a:t>
            </a:r>
          </a:p>
          <a:p>
            <a:r>
              <a:rPr lang="en-CA" dirty="0">
                <a:latin typeface="Calibri" panose="020F0502020204030204" pitchFamily="34" charset="0"/>
                <a:cs typeface="Calibri" panose="020F0502020204030204" pitchFamily="34" charset="0"/>
              </a:rPr>
              <a:t>Elder abuse is stigmatized within their communities and can pose barriers to accessing social services and help</a:t>
            </a:r>
          </a:p>
          <a:p>
            <a:r>
              <a:rPr lang="en-CA" dirty="0">
                <a:latin typeface="Calibri" panose="020F0502020204030204" pitchFamily="34" charset="0"/>
                <a:cs typeface="Calibri" panose="020F0502020204030204" pitchFamily="34" charset="0"/>
              </a:rPr>
              <a:t>Not understanding English or French educational literature aimed at elder abuse.</a:t>
            </a:r>
          </a:p>
          <a:p>
            <a:r>
              <a:rPr lang="en-CA" dirty="0">
                <a:latin typeface="Calibri" panose="020F0502020204030204" pitchFamily="34" charset="0"/>
                <a:cs typeface="Calibri" panose="020F0502020204030204" pitchFamily="34" charset="0"/>
              </a:rPr>
              <a:t>Having non-threatening and non-judgemental language to address issues of  abuse when working with ethno-cultural seniors.</a:t>
            </a:r>
          </a:p>
        </p:txBody>
      </p:sp>
      <p:sp>
        <p:nvSpPr>
          <p:cNvPr id="4" name="Slide Number Placeholder 3"/>
          <p:cNvSpPr>
            <a:spLocks noGrp="1"/>
          </p:cNvSpPr>
          <p:nvPr>
            <p:ph type="sldNum" sz="quarter" idx="15"/>
          </p:nvPr>
        </p:nvSpPr>
        <p:spPr/>
        <p:txBody>
          <a:bodyPr/>
          <a:lstStyle/>
          <a:p>
            <a:fld id="{9D6CFF60-E5BE-4702-9685-4E7123B59E18}" type="slidenum">
              <a:rPr lang="en-CA" smtClean="0"/>
              <a:t>10</a:t>
            </a:fld>
            <a:endParaRPr lang="en-CA"/>
          </a:p>
        </p:txBody>
      </p:sp>
    </p:spTree>
    <p:extLst>
      <p:ext uri="{BB962C8B-B14F-4D97-AF65-F5344CB8AC3E}">
        <p14:creationId xmlns:p14="http://schemas.microsoft.com/office/powerpoint/2010/main" val="793390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7485"/>
            <a:ext cx="7467600" cy="757219"/>
          </a:xfrm>
        </p:spPr>
        <p:txBody>
          <a:bodyPr>
            <a:normAutofit/>
          </a:bodyPr>
          <a:lstStyle/>
          <a:p>
            <a:r>
              <a:rPr lang="en-CA" sz="2800" b="1" dirty="0">
                <a:latin typeface="Calibri" panose="020F0502020204030204" pitchFamily="34" charset="0"/>
                <a:cs typeface="Calibri" panose="020F0502020204030204" pitchFamily="34" charset="0"/>
              </a:rPr>
              <a:t>Barriers to reporting elder abuse</a:t>
            </a:r>
          </a:p>
        </p:txBody>
      </p:sp>
      <p:sp>
        <p:nvSpPr>
          <p:cNvPr id="2" name="Content Placeholder 1"/>
          <p:cNvSpPr>
            <a:spLocks noGrp="1"/>
          </p:cNvSpPr>
          <p:nvPr>
            <p:ph sz="quarter" idx="1"/>
          </p:nvPr>
        </p:nvSpPr>
        <p:spPr>
          <a:xfrm>
            <a:off x="467544" y="980728"/>
            <a:ext cx="8271072" cy="5472608"/>
          </a:xfrm>
        </p:spPr>
        <p:txBody>
          <a:bodyPr>
            <a:normAutofit/>
          </a:bodyPr>
          <a:lstStyle/>
          <a:p>
            <a:r>
              <a:rPr lang="en-CA" dirty="0">
                <a:latin typeface="Calibri" panose="020F0502020204030204" pitchFamily="34" charset="0"/>
                <a:cs typeface="Calibri" panose="020F0502020204030204" pitchFamily="34" charset="0"/>
              </a:rPr>
              <a:t>Seniors may have physical disabilities, or suffer mental illness,</a:t>
            </a:r>
            <a:br>
              <a:rPr lang="en-CA" dirty="0">
                <a:latin typeface="Calibri" panose="020F0502020204030204" pitchFamily="34" charset="0"/>
                <a:cs typeface="Calibri" panose="020F0502020204030204" pitchFamily="34" charset="0"/>
              </a:rPr>
            </a:br>
            <a:r>
              <a:rPr lang="en-CA" dirty="0">
                <a:latin typeface="Calibri" panose="020F0502020204030204" pitchFamily="34" charset="0"/>
                <a:cs typeface="Calibri" panose="020F0502020204030204" pitchFamily="34" charset="0"/>
              </a:rPr>
              <a:t>(including PTSD)  or cognitive impairment. </a:t>
            </a:r>
          </a:p>
          <a:p>
            <a:r>
              <a:rPr lang="en-CA" dirty="0">
                <a:latin typeface="Calibri" panose="020F0502020204030204" pitchFamily="34" charset="0"/>
                <a:cs typeface="Calibri" panose="020F0502020204030204" pitchFamily="34" charset="0"/>
              </a:rPr>
              <a:t>Seniors may  have language problems that make communication difficult. These different factors may limit their ability to understand and  report the crime. </a:t>
            </a:r>
          </a:p>
          <a:p>
            <a:r>
              <a:rPr lang="en-CA" dirty="0">
                <a:effectLst/>
                <a:latin typeface="Calibri" panose="020F0502020204030204" pitchFamily="34" charset="0"/>
                <a:ea typeface="Calibri" panose="020F0502020204030204" pitchFamily="34" charset="0"/>
                <a:cs typeface="Calibri" panose="020F0502020204030204" pitchFamily="34" charset="0"/>
              </a:rPr>
              <a:t>Isolation and dependence on others create limited options for seniors to seek help.</a:t>
            </a:r>
            <a:endParaRPr lang="en-CA" dirty="0">
              <a:latin typeface="Calibri" panose="020F0502020204030204" pitchFamily="34" charset="0"/>
              <a:cs typeface="Calibri" panose="020F0502020204030204" pitchFamily="34" charset="0"/>
            </a:endParaRPr>
          </a:p>
          <a:p>
            <a:r>
              <a:rPr lang="en-CA" dirty="0">
                <a:latin typeface="Calibri" panose="020F0502020204030204" pitchFamily="34" charset="0"/>
                <a:cs typeface="Calibri" panose="020F0502020204030204" pitchFamily="34" charset="0"/>
              </a:rPr>
              <a:t>Seniors are silent about the abuse they face as it is enmeshed in familial relationships. They worry that reporting abuse can disrupt and disrespect their family relationships.</a:t>
            </a:r>
          </a:p>
          <a:p>
            <a:r>
              <a:rPr lang="en-CA" dirty="0">
                <a:latin typeface="Calibri" panose="020F0502020204030204" pitchFamily="34" charset="0"/>
                <a:ea typeface="Calibri" panose="020F0502020204030204" pitchFamily="34" charset="0"/>
                <a:cs typeface="Calibri" panose="020F0502020204030204" pitchFamily="34" charset="0"/>
              </a:rPr>
              <a:t>S</a:t>
            </a:r>
            <a:r>
              <a:rPr lang="en-CA" dirty="0">
                <a:effectLst/>
                <a:latin typeface="Calibri" panose="020F0502020204030204" pitchFamily="34" charset="0"/>
                <a:ea typeface="Calibri" panose="020F0502020204030204" pitchFamily="34" charset="0"/>
                <a:cs typeface="Calibri" panose="020F0502020204030204" pitchFamily="34" charset="0"/>
              </a:rPr>
              <a:t>eniors do not believe that service providers would be able to resolve their problems</a:t>
            </a:r>
            <a:endParaRPr lang="en-CA" sz="32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5"/>
          </p:nvPr>
        </p:nvSpPr>
        <p:spPr/>
        <p:txBody>
          <a:bodyPr/>
          <a:lstStyle/>
          <a:p>
            <a:fld id="{9D6CFF60-E5BE-4702-9685-4E7123B59E18}" type="slidenum">
              <a:rPr lang="en-CA" smtClean="0"/>
              <a:t>11</a:t>
            </a:fld>
            <a:endParaRPr lang="en-CA"/>
          </a:p>
        </p:txBody>
      </p:sp>
    </p:spTree>
    <p:extLst>
      <p:ext uri="{BB962C8B-B14F-4D97-AF65-F5344CB8AC3E}">
        <p14:creationId xmlns:p14="http://schemas.microsoft.com/office/powerpoint/2010/main" val="3632271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22114"/>
          </a:xfrm>
        </p:spPr>
        <p:txBody>
          <a:bodyPr>
            <a:noAutofit/>
          </a:bodyPr>
          <a:lstStyle/>
          <a:p>
            <a:r>
              <a:rPr lang="en-CA" sz="4000" b="1" dirty="0">
                <a:latin typeface="Calibri" panose="020F0502020204030204" pitchFamily="34" charset="0"/>
                <a:cs typeface="Calibri" panose="020F0502020204030204" pitchFamily="34" charset="0"/>
              </a:rPr>
              <a:t>Other challenges faced by seniors</a:t>
            </a:r>
            <a:endParaRPr lang="en-CA" sz="4000" dirty="0">
              <a:latin typeface="Calibri" panose="020F0502020204030204" pitchFamily="34" charset="0"/>
              <a:cs typeface="Calibri" panose="020F0502020204030204" pitchFamily="34" charset="0"/>
            </a:endParaRPr>
          </a:p>
        </p:txBody>
      </p:sp>
      <p:sp>
        <p:nvSpPr>
          <p:cNvPr id="3" name="Content Placeholder 2"/>
          <p:cNvSpPr>
            <a:spLocks noGrp="1"/>
          </p:cNvSpPr>
          <p:nvPr>
            <p:ph sz="quarter" idx="1"/>
          </p:nvPr>
        </p:nvSpPr>
        <p:spPr/>
        <p:txBody>
          <a:bodyPr>
            <a:normAutofit/>
          </a:bodyPr>
          <a:lstStyle/>
          <a:p>
            <a:r>
              <a:rPr lang="en-CA" sz="4400" dirty="0">
                <a:latin typeface="Calibri" panose="020F0502020204030204" pitchFamily="34" charset="0"/>
                <a:cs typeface="Calibri" panose="020F0502020204030204" pitchFamily="34" charset="0"/>
              </a:rPr>
              <a:t> </a:t>
            </a:r>
            <a:r>
              <a:rPr lang="en-CA" sz="3600" dirty="0">
                <a:latin typeface="Calibri" panose="020F0502020204030204" pitchFamily="34" charset="0"/>
                <a:cs typeface="Calibri" panose="020F0502020204030204" pitchFamily="34" charset="0"/>
              </a:rPr>
              <a:t>Ageism</a:t>
            </a:r>
          </a:p>
          <a:p>
            <a:r>
              <a:rPr lang="en-CA" sz="3600" dirty="0">
                <a:latin typeface="Calibri" panose="020F0502020204030204" pitchFamily="34" charset="0"/>
                <a:cs typeface="Calibri" panose="020F0502020204030204" pitchFamily="34" charset="0"/>
              </a:rPr>
              <a:t> Language Barriers</a:t>
            </a:r>
          </a:p>
          <a:p>
            <a:r>
              <a:rPr lang="en-CA" sz="3600" dirty="0">
                <a:latin typeface="Calibri" panose="020F0502020204030204" pitchFamily="34" charset="0"/>
                <a:cs typeface="Calibri" panose="020F0502020204030204" pitchFamily="34" charset="0"/>
              </a:rPr>
              <a:t> Socioeconomic Disadvantage</a:t>
            </a:r>
          </a:p>
          <a:p>
            <a:r>
              <a:rPr lang="en-CA" sz="3600" dirty="0">
                <a:latin typeface="Calibri" panose="020F0502020204030204" pitchFamily="34" charset="0"/>
                <a:cs typeface="Calibri" panose="020F0502020204030204" pitchFamily="34" charset="0"/>
              </a:rPr>
              <a:t> Physical disabilities and chronic illness related to aging</a:t>
            </a:r>
          </a:p>
          <a:p>
            <a:r>
              <a:rPr lang="en-CA" sz="3600" dirty="0">
                <a:latin typeface="Calibri" panose="020F0502020204030204" pitchFamily="34" charset="0"/>
                <a:cs typeface="Calibri" panose="020F0502020204030204" pitchFamily="34" charset="0"/>
              </a:rPr>
              <a:t> Dementia</a:t>
            </a:r>
          </a:p>
        </p:txBody>
      </p:sp>
      <p:sp>
        <p:nvSpPr>
          <p:cNvPr id="4" name="Slide Number Placeholder 3"/>
          <p:cNvSpPr>
            <a:spLocks noGrp="1"/>
          </p:cNvSpPr>
          <p:nvPr>
            <p:ph type="sldNum" sz="quarter" idx="15"/>
          </p:nvPr>
        </p:nvSpPr>
        <p:spPr/>
        <p:txBody>
          <a:bodyPr/>
          <a:lstStyle/>
          <a:p>
            <a:fld id="{9D6CFF60-E5BE-4702-9685-4E7123B59E18}" type="slidenum">
              <a:rPr lang="en-CA" smtClean="0"/>
              <a:t>12</a:t>
            </a:fld>
            <a:endParaRPr lang="en-CA"/>
          </a:p>
        </p:txBody>
      </p:sp>
    </p:spTree>
    <p:extLst>
      <p:ext uri="{BB962C8B-B14F-4D97-AF65-F5344CB8AC3E}">
        <p14:creationId xmlns:p14="http://schemas.microsoft.com/office/powerpoint/2010/main" val="1838572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260648"/>
            <a:ext cx="7920880" cy="720080"/>
          </a:xfrm>
        </p:spPr>
        <p:txBody>
          <a:bodyPr>
            <a:noAutofit/>
          </a:bodyPr>
          <a:lstStyle/>
          <a:p>
            <a:r>
              <a:rPr lang="en-CA" sz="3600" b="1" dirty="0">
                <a:latin typeface="Calibri" panose="020F0502020204030204" pitchFamily="34" charset="0"/>
                <a:cs typeface="Calibri" panose="020F0502020204030204" pitchFamily="34" charset="0"/>
              </a:rPr>
              <a:t>Other challenges faced by seniors (Cont.):</a:t>
            </a:r>
          </a:p>
        </p:txBody>
      </p:sp>
      <p:sp>
        <p:nvSpPr>
          <p:cNvPr id="2" name="Content Placeholder 1"/>
          <p:cNvSpPr>
            <a:spLocks noGrp="1"/>
          </p:cNvSpPr>
          <p:nvPr>
            <p:ph sz="quarter" idx="1"/>
          </p:nvPr>
        </p:nvSpPr>
        <p:spPr>
          <a:xfrm>
            <a:off x="457200" y="1196752"/>
            <a:ext cx="7467600" cy="5277200"/>
          </a:xfrm>
        </p:spPr>
        <p:txBody>
          <a:bodyPr>
            <a:normAutofit fontScale="85000" lnSpcReduction="20000"/>
          </a:bodyPr>
          <a:lstStyle/>
          <a:p>
            <a:r>
              <a:rPr lang="en-CA" sz="3200" b="1" dirty="0">
                <a:latin typeface="Calibri" panose="020F0502020204030204" pitchFamily="34" charset="0"/>
                <a:cs typeface="Calibri" panose="020F0502020204030204" pitchFamily="34" charset="0"/>
              </a:rPr>
              <a:t> </a:t>
            </a:r>
            <a:r>
              <a:rPr lang="en-CA" sz="2800" b="1" dirty="0">
                <a:latin typeface="Calibri" panose="020F0502020204030204" pitchFamily="34" charset="0"/>
                <a:cs typeface="Calibri" panose="020F0502020204030204" pitchFamily="34" charset="0"/>
              </a:rPr>
              <a:t>Ageism</a:t>
            </a:r>
            <a:r>
              <a:rPr lang="en-CA" sz="3200" b="1" dirty="0">
                <a:latin typeface="Calibri" panose="020F0502020204030204" pitchFamily="34" charset="0"/>
                <a:cs typeface="Calibri" panose="020F0502020204030204" pitchFamily="34" charset="0"/>
              </a:rPr>
              <a:t> </a:t>
            </a:r>
            <a:r>
              <a:rPr lang="en-CA" sz="2800" dirty="0">
                <a:latin typeface="Calibri" panose="020F0502020204030204" pitchFamily="34" charset="0"/>
                <a:cs typeface="Calibri" panose="020F0502020204030204" pitchFamily="34" charset="0"/>
              </a:rPr>
              <a:t>is defined as discrimination against individuals or groups based on their age.</a:t>
            </a:r>
          </a:p>
          <a:p>
            <a:pPr marL="0" indent="0">
              <a:buNone/>
            </a:pPr>
            <a:endParaRPr lang="en-CA" sz="3200" dirty="0">
              <a:latin typeface="Calibri" panose="020F0502020204030204" pitchFamily="34" charset="0"/>
              <a:cs typeface="Calibri" panose="020F0502020204030204" pitchFamily="34" charset="0"/>
            </a:endParaRPr>
          </a:p>
          <a:p>
            <a:r>
              <a:rPr lang="en-CA" sz="2800" b="1" dirty="0">
                <a:latin typeface="Calibri" panose="020F0502020204030204" pitchFamily="34" charset="0"/>
                <a:cs typeface="Calibri" panose="020F0502020204030204" pitchFamily="34" charset="0"/>
              </a:rPr>
              <a:t>Language Barriers </a:t>
            </a:r>
            <a:r>
              <a:rPr lang="en-CA" sz="2800" dirty="0">
                <a:latin typeface="Calibri" panose="020F0502020204030204" pitchFamily="34" charset="0"/>
                <a:cs typeface="Calibri" panose="020F0502020204030204" pitchFamily="34" charset="0"/>
              </a:rPr>
              <a:t>are experience by ethno-cultural seniors when they are not able to speak English or French. The lack of </a:t>
            </a:r>
            <a:r>
              <a:rPr lang="en-CA" sz="2800" dirty="0">
                <a:effectLst/>
                <a:latin typeface="Calibri" panose="020F0502020204030204" pitchFamily="34" charset="0"/>
                <a:ea typeface="Calibri" panose="020F0502020204030204" pitchFamily="34" charset="0"/>
                <a:cs typeface="Calibri" panose="020F0502020204030204" pitchFamily="34" charset="0"/>
              </a:rPr>
              <a:t>language skills limits their ability to access support and services</a:t>
            </a:r>
            <a:r>
              <a:rPr lang="en-CA" sz="2800" dirty="0">
                <a:latin typeface="Calibri" panose="020F0502020204030204" pitchFamily="34" charset="0"/>
                <a:cs typeface="Calibri" panose="020F0502020204030204" pitchFamily="34" charset="0"/>
              </a:rPr>
              <a:t> and increases social isolation from the broader community</a:t>
            </a:r>
            <a:br>
              <a:rPr lang="en-CA" sz="2800" dirty="0">
                <a:latin typeface="Calibri" panose="020F0502020204030204" pitchFamily="34" charset="0"/>
                <a:cs typeface="Calibri" panose="020F0502020204030204" pitchFamily="34" charset="0"/>
              </a:rPr>
            </a:br>
            <a:endParaRPr lang="en-CA" sz="2800" dirty="0">
              <a:latin typeface="Calibri" panose="020F0502020204030204" pitchFamily="34" charset="0"/>
              <a:cs typeface="Calibri" panose="020F0502020204030204" pitchFamily="34" charset="0"/>
            </a:endParaRPr>
          </a:p>
          <a:p>
            <a:r>
              <a:rPr lang="en-CA" sz="2800" b="1" dirty="0">
                <a:latin typeface="Calibri" panose="020F0502020204030204" pitchFamily="34" charset="0"/>
                <a:cs typeface="Calibri" panose="020F0502020204030204" pitchFamily="34" charset="0"/>
              </a:rPr>
              <a:t>Dementia</a:t>
            </a:r>
            <a:br>
              <a:rPr lang="en-CA" sz="2800" b="1" u="sng" dirty="0">
                <a:latin typeface="Calibri" panose="020F0502020204030204" pitchFamily="34" charset="0"/>
                <a:cs typeface="Calibri" panose="020F0502020204030204" pitchFamily="34" charset="0"/>
              </a:rPr>
            </a:br>
            <a:r>
              <a:rPr lang="en-CA" sz="2800" dirty="0">
                <a:latin typeface="Calibri" panose="020F0502020204030204" pitchFamily="34" charset="0"/>
                <a:cs typeface="Calibri" panose="020F0502020204030204" pitchFamily="34" charset="0"/>
              </a:rPr>
              <a:t> Cognitive decline is often undiagnosed until in later stages due to cultural stigma attached to it. </a:t>
            </a:r>
            <a:br>
              <a:rPr lang="en-CA" sz="2800" dirty="0">
                <a:latin typeface="Calibri" panose="020F0502020204030204" pitchFamily="34" charset="0"/>
                <a:cs typeface="Calibri" panose="020F0502020204030204" pitchFamily="34" charset="0"/>
              </a:rPr>
            </a:br>
            <a:r>
              <a:rPr lang="en-CA" sz="2800" dirty="0">
                <a:latin typeface="Calibri" panose="020F0502020204030204" pitchFamily="34" charset="0"/>
                <a:cs typeface="Calibri" panose="020F0502020204030204" pitchFamily="34" charset="0"/>
              </a:rPr>
              <a:t>Ethno-cultural seniors </a:t>
            </a:r>
            <a:r>
              <a:rPr lang="en-CA" sz="2800" dirty="0">
                <a:latin typeface="Calibri" panose="020F0502020204030204" pitchFamily="34" charset="0"/>
                <a:ea typeface="Calibri" panose="020F0502020204030204" pitchFamily="34" charset="0"/>
                <a:cs typeface="Calibri" panose="020F0502020204030204" pitchFamily="34" charset="0"/>
              </a:rPr>
              <a:t>do not feel comfortable receiving care from service providers caring. They would like family members to care for them as they feel this is their family’s responsibility.</a:t>
            </a:r>
          </a:p>
          <a:p>
            <a:endParaRPr lang="en-CA" sz="2800" dirty="0"/>
          </a:p>
          <a:p>
            <a:endParaRPr lang="en-CA" sz="28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5"/>
          </p:nvPr>
        </p:nvSpPr>
        <p:spPr/>
        <p:txBody>
          <a:bodyPr/>
          <a:lstStyle/>
          <a:p>
            <a:fld id="{9D6CFF60-E5BE-4702-9685-4E7123B59E18}" type="slidenum">
              <a:rPr lang="en-CA" smtClean="0"/>
              <a:t>13</a:t>
            </a:fld>
            <a:endParaRPr lang="en-CA"/>
          </a:p>
        </p:txBody>
      </p:sp>
    </p:spTree>
    <p:extLst>
      <p:ext uri="{BB962C8B-B14F-4D97-AF65-F5344CB8AC3E}">
        <p14:creationId xmlns:p14="http://schemas.microsoft.com/office/powerpoint/2010/main" val="341079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90066"/>
          </a:xfrm>
        </p:spPr>
        <p:txBody>
          <a:bodyPr>
            <a:noAutofit/>
          </a:bodyPr>
          <a:lstStyle/>
          <a:p>
            <a:r>
              <a:rPr lang="en-CA" sz="4000" b="1" dirty="0">
                <a:latin typeface="Calibri" panose="020F0502020204030204" pitchFamily="34" charset="0"/>
                <a:cs typeface="Calibri" panose="020F0502020204030204" pitchFamily="34" charset="0"/>
              </a:rPr>
              <a:t>Other challenges faced by seniors</a:t>
            </a:r>
          </a:p>
        </p:txBody>
      </p:sp>
      <p:sp>
        <p:nvSpPr>
          <p:cNvPr id="3" name="Content Placeholder 2"/>
          <p:cNvSpPr>
            <a:spLocks noGrp="1"/>
          </p:cNvSpPr>
          <p:nvPr>
            <p:ph sz="quarter" idx="1"/>
          </p:nvPr>
        </p:nvSpPr>
        <p:spPr>
          <a:xfrm>
            <a:off x="179512" y="1052736"/>
            <a:ext cx="8208912" cy="5805264"/>
          </a:xfrm>
        </p:spPr>
        <p:txBody>
          <a:bodyPr>
            <a:normAutofit/>
          </a:bodyPr>
          <a:lstStyle/>
          <a:p>
            <a:r>
              <a:rPr lang="en-CA" b="1" dirty="0">
                <a:latin typeface="Calibri" panose="020F0502020204030204" pitchFamily="34" charset="0"/>
                <a:cs typeface="Calibri" panose="020F0502020204030204" pitchFamily="34" charset="0"/>
              </a:rPr>
              <a:t>Socioeconomic Disadvantage</a:t>
            </a:r>
            <a:br>
              <a:rPr lang="en-CA" b="1" dirty="0">
                <a:latin typeface="Calibri" panose="020F0502020204030204" pitchFamily="34" charset="0"/>
                <a:cs typeface="Calibri" panose="020F0502020204030204" pitchFamily="34" charset="0"/>
              </a:rPr>
            </a:br>
            <a:r>
              <a:rPr lang="en-CA" b="1" dirty="0">
                <a:latin typeface="Calibri" panose="020F0502020204030204" pitchFamily="34" charset="0"/>
                <a:cs typeface="Calibri" panose="020F0502020204030204" pitchFamily="34" charset="0"/>
              </a:rPr>
              <a:t> </a:t>
            </a:r>
            <a:r>
              <a:rPr lang="en-CA" dirty="0">
                <a:latin typeface="Calibri" panose="020F0502020204030204" pitchFamily="34" charset="0"/>
                <a:cs typeface="Calibri" panose="020F0502020204030204" pitchFamily="34" charset="0"/>
              </a:rPr>
              <a:t>Seniors from various ethno-cultural backgrounds may have</a:t>
            </a:r>
            <a:r>
              <a:rPr lang="en-CA" dirty="0">
                <a:effectLst/>
                <a:latin typeface="Calibri" panose="020F0502020204030204" pitchFamily="34" charset="0"/>
                <a:ea typeface="Calibri" panose="020F0502020204030204" pitchFamily="34" charset="0"/>
                <a:cs typeface="Calibri" panose="020F0502020204030204" pitchFamily="34" charset="0"/>
              </a:rPr>
              <a:t> weaker economic status due to:</a:t>
            </a:r>
          </a:p>
          <a:p>
            <a:pPr lvl="1"/>
            <a:r>
              <a:rPr lang="en-CA" sz="2400" dirty="0">
                <a:latin typeface="Calibri" panose="020F0502020204030204" pitchFamily="34" charset="0"/>
                <a:cs typeface="Calibri" panose="020F0502020204030204" pitchFamily="34" charset="0"/>
              </a:rPr>
              <a:t>Ineligibility for  Canada Pension Plan (CPP) if they have not worked in Canada</a:t>
            </a:r>
          </a:p>
          <a:p>
            <a:pPr lvl="1"/>
            <a:r>
              <a:rPr lang="en-CA" sz="2400" dirty="0">
                <a:latin typeface="Calibri" panose="020F0502020204030204" pitchFamily="34" charset="0"/>
                <a:cs typeface="Calibri" panose="020F0502020204030204" pitchFamily="34" charset="0"/>
              </a:rPr>
              <a:t>Ineligibility for Old Age Security (OAS) if they are not a Canadian Citizen or legally resident of Canada and have lived in Canada for less than 10 years</a:t>
            </a:r>
          </a:p>
          <a:p>
            <a:pPr lvl="1"/>
            <a:r>
              <a:rPr lang="en-CA" sz="2400" dirty="0">
                <a:latin typeface="Calibri" panose="020F0502020204030204" pitchFamily="34" charset="0"/>
                <a:cs typeface="Calibri" panose="020F0502020204030204" pitchFamily="34" charset="0"/>
              </a:rPr>
              <a:t>Will not qualify for Guaranteed Income Supplement (GIS) if they don’t get OAS and their income is higher than the qualifying income threshold</a:t>
            </a:r>
          </a:p>
          <a:p>
            <a:pPr lvl="1"/>
            <a:r>
              <a:rPr lang="en-CA" sz="2400" dirty="0">
                <a:latin typeface="Calibri" panose="020F0502020204030204" pitchFamily="34" charset="0"/>
                <a:cs typeface="Calibri" panose="020F0502020204030204" pitchFamily="34" charset="0"/>
              </a:rPr>
              <a:t>May not have any other income or exchange rates to Canadian dollars is prohibitive. </a:t>
            </a:r>
          </a:p>
        </p:txBody>
      </p:sp>
      <p:sp>
        <p:nvSpPr>
          <p:cNvPr id="4" name="Slide Number Placeholder 3"/>
          <p:cNvSpPr>
            <a:spLocks noGrp="1"/>
          </p:cNvSpPr>
          <p:nvPr>
            <p:ph type="sldNum" sz="quarter" idx="15"/>
          </p:nvPr>
        </p:nvSpPr>
        <p:spPr/>
        <p:txBody>
          <a:bodyPr/>
          <a:lstStyle/>
          <a:p>
            <a:fld id="{9D6CFF60-E5BE-4702-9685-4E7123B59E18}" type="slidenum">
              <a:rPr lang="en-CA" smtClean="0"/>
              <a:t>14</a:t>
            </a:fld>
            <a:endParaRPr lang="en-CA"/>
          </a:p>
        </p:txBody>
      </p:sp>
    </p:spTree>
    <p:extLst>
      <p:ext uri="{BB962C8B-B14F-4D97-AF65-F5344CB8AC3E}">
        <p14:creationId xmlns:p14="http://schemas.microsoft.com/office/powerpoint/2010/main" val="2254407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96752"/>
          </a:xfrm>
        </p:spPr>
        <p:txBody>
          <a:bodyPr>
            <a:noAutofit/>
          </a:bodyPr>
          <a:lstStyle/>
          <a:p>
            <a:r>
              <a:rPr lang="en-CA" sz="2800" b="1" dirty="0">
                <a:latin typeface="Calibri" panose="020F0502020204030204" pitchFamily="34" charset="0"/>
                <a:cs typeface="Calibri" panose="020F0502020204030204" pitchFamily="34" charset="0"/>
              </a:rPr>
              <a:t>barriers of reporting abuse:</a:t>
            </a:r>
            <a:br>
              <a:rPr lang="en-CA" sz="2800" b="1" dirty="0">
                <a:latin typeface="Calibri" panose="020F0502020204030204" pitchFamily="34" charset="0"/>
                <a:cs typeface="Calibri" panose="020F0502020204030204" pitchFamily="34" charset="0"/>
              </a:rPr>
            </a:br>
            <a:r>
              <a:rPr lang="en-CA" sz="2800" b="1" dirty="0">
                <a:latin typeface="Calibri" panose="020F0502020204030204" pitchFamily="34" charset="0"/>
                <a:cs typeface="Calibri" panose="020F0502020204030204" pitchFamily="34" charset="0"/>
              </a:rPr>
              <a:t> Why is elder abuse kept secret?</a:t>
            </a:r>
          </a:p>
        </p:txBody>
      </p:sp>
      <p:sp>
        <p:nvSpPr>
          <p:cNvPr id="3" name="Content Placeholder 2"/>
          <p:cNvSpPr>
            <a:spLocks noGrp="1"/>
          </p:cNvSpPr>
          <p:nvPr>
            <p:ph sz="quarter" idx="1"/>
          </p:nvPr>
        </p:nvSpPr>
        <p:spPr>
          <a:xfrm>
            <a:off x="457200" y="1412776"/>
            <a:ext cx="7467600" cy="5445224"/>
          </a:xfrm>
        </p:spPr>
        <p:txBody>
          <a:bodyPr>
            <a:normAutofit fontScale="92500"/>
          </a:bodyPr>
          <a:lstStyle/>
          <a:p>
            <a:r>
              <a:rPr lang="en-CA" dirty="0">
                <a:latin typeface="Calibri" panose="020F0502020204030204" pitchFamily="34" charset="0"/>
                <a:cs typeface="Calibri" panose="020F0502020204030204" pitchFamily="34" charset="0"/>
              </a:rPr>
              <a:t>Seniors may stop recognizing abuse as it is a regular occurrence and do not recognize the situation as abusive.</a:t>
            </a:r>
            <a:br>
              <a:rPr lang="en-CA" dirty="0">
                <a:latin typeface="Calibri" panose="020F0502020204030204" pitchFamily="34" charset="0"/>
                <a:cs typeface="Calibri" panose="020F0502020204030204" pitchFamily="34" charset="0"/>
              </a:rPr>
            </a:br>
            <a:endParaRPr lang="en-CA" dirty="0">
              <a:latin typeface="Calibri" panose="020F0502020204030204" pitchFamily="34" charset="0"/>
              <a:cs typeface="Calibri" panose="020F0502020204030204" pitchFamily="34" charset="0"/>
            </a:endParaRPr>
          </a:p>
          <a:p>
            <a:r>
              <a:rPr lang="en-CA" dirty="0">
                <a:latin typeface="Calibri" panose="020F0502020204030204" pitchFamily="34" charset="0"/>
                <a:cs typeface="Calibri" panose="020F0502020204030204" pitchFamily="34" charset="0"/>
              </a:rPr>
              <a:t>Seniors may not know where to get help and not be aware of the agencies and individuals that can assist them.</a:t>
            </a:r>
          </a:p>
          <a:p>
            <a:pPr marL="0" indent="0">
              <a:buNone/>
            </a:pPr>
            <a:endParaRPr lang="en-CA" dirty="0">
              <a:latin typeface="Calibri" panose="020F0502020204030204" pitchFamily="34" charset="0"/>
              <a:cs typeface="Calibri" panose="020F0502020204030204" pitchFamily="34" charset="0"/>
            </a:endParaRPr>
          </a:p>
          <a:p>
            <a:r>
              <a:rPr lang="en-CA" dirty="0">
                <a:latin typeface="Calibri" panose="020F0502020204030204" pitchFamily="34" charset="0"/>
                <a:cs typeface="Calibri" panose="020F0502020204030204" pitchFamily="34" charset="0"/>
              </a:rPr>
              <a:t>Some seniors may no longer have siblings, relatives or spouses that are alive or they have lost contact with them. The abuser may be the only one left in their extended family.</a:t>
            </a:r>
            <a:br>
              <a:rPr lang="en-CA" dirty="0">
                <a:latin typeface="Calibri" panose="020F0502020204030204" pitchFamily="34" charset="0"/>
                <a:cs typeface="Calibri" panose="020F0502020204030204" pitchFamily="34" charset="0"/>
              </a:rPr>
            </a:br>
            <a:endParaRPr lang="en-CA" dirty="0">
              <a:latin typeface="Calibri" panose="020F0502020204030204" pitchFamily="34" charset="0"/>
              <a:cs typeface="Calibri" panose="020F0502020204030204" pitchFamily="34" charset="0"/>
            </a:endParaRPr>
          </a:p>
          <a:p>
            <a:r>
              <a:rPr lang="en-CA" dirty="0">
                <a:latin typeface="Calibri" panose="020F0502020204030204" pitchFamily="34" charset="0"/>
                <a:cs typeface="Calibri" panose="020F0502020204030204" pitchFamily="34" charset="0"/>
              </a:rPr>
              <a:t>Seniors feel that disclosing their abuse will bring shame and dishonour on the family or make the situation worse. They suffer in silence rather than shame and dishonour the whole family and their community.</a:t>
            </a:r>
          </a:p>
        </p:txBody>
      </p:sp>
      <p:sp>
        <p:nvSpPr>
          <p:cNvPr id="4" name="Slide Number Placeholder 3"/>
          <p:cNvSpPr>
            <a:spLocks noGrp="1"/>
          </p:cNvSpPr>
          <p:nvPr>
            <p:ph type="sldNum" sz="quarter" idx="15"/>
          </p:nvPr>
        </p:nvSpPr>
        <p:spPr/>
        <p:txBody>
          <a:bodyPr/>
          <a:lstStyle/>
          <a:p>
            <a:fld id="{9D6CFF60-E5BE-4702-9685-4E7123B59E18}" type="slidenum">
              <a:rPr lang="en-CA" smtClean="0"/>
              <a:t>15</a:t>
            </a:fld>
            <a:endParaRPr lang="en-CA"/>
          </a:p>
        </p:txBody>
      </p:sp>
    </p:spTree>
    <p:extLst>
      <p:ext uri="{BB962C8B-B14F-4D97-AF65-F5344CB8AC3E}">
        <p14:creationId xmlns:p14="http://schemas.microsoft.com/office/powerpoint/2010/main" val="621760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764704"/>
          </a:xfrm>
        </p:spPr>
        <p:txBody>
          <a:bodyPr>
            <a:normAutofit/>
          </a:bodyPr>
          <a:lstStyle/>
          <a:p>
            <a:r>
              <a:rPr lang="en-CA" sz="4000" b="1" dirty="0">
                <a:latin typeface="Calibri" panose="020F0502020204030204" pitchFamily="34" charset="0"/>
                <a:cs typeface="Calibri" panose="020F0502020204030204" pitchFamily="34" charset="0"/>
              </a:rPr>
              <a:t>Case Study # 1 </a:t>
            </a:r>
          </a:p>
        </p:txBody>
      </p:sp>
      <p:sp>
        <p:nvSpPr>
          <p:cNvPr id="3" name="Content Placeholder 2"/>
          <p:cNvSpPr>
            <a:spLocks noGrp="1"/>
          </p:cNvSpPr>
          <p:nvPr>
            <p:ph sz="quarter" idx="1"/>
          </p:nvPr>
        </p:nvSpPr>
        <p:spPr>
          <a:xfrm>
            <a:off x="251520" y="764704"/>
            <a:ext cx="8487096" cy="6264696"/>
          </a:xfrm>
        </p:spPr>
        <p:txBody>
          <a:bodyPr>
            <a:normAutofit/>
          </a:bodyPr>
          <a:lstStyle/>
          <a:p>
            <a:pPr marL="0" indent="0" algn="l" fontAlgn="base">
              <a:buNone/>
            </a:pPr>
            <a:r>
              <a:rPr lang="en-US" sz="2800" b="1" dirty="0">
                <a:solidFill>
                  <a:srgbClr val="201F1E"/>
                </a:solidFill>
                <a:latin typeface="Calibri" panose="020F0502020204030204" pitchFamily="34" charset="0"/>
                <a:cs typeface="Calibri" panose="020F0502020204030204" pitchFamily="34" charset="0"/>
              </a:rPr>
              <a:t>Inter-generational conflict and unrealistic expectations</a:t>
            </a:r>
          </a:p>
          <a:p>
            <a:pPr marL="0" indent="0" algn="l" fontAlgn="base">
              <a:buNone/>
            </a:pPr>
            <a:r>
              <a:rPr lang="en-US" sz="2800" b="0" i="1" dirty="0">
                <a:solidFill>
                  <a:srgbClr val="201F1E"/>
                </a:solidFill>
                <a:effectLst/>
                <a:latin typeface="Calibri" panose="020F0502020204030204" pitchFamily="34" charset="0"/>
                <a:cs typeface="Calibri" panose="020F0502020204030204" pitchFamily="34" charset="0"/>
              </a:rPr>
              <a:t>J. </a:t>
            </a:r>
            <a:r>
              <a:rPr lang="en-US" sz="2800" i="1" dirty="0">
                <a:solidFill>
                  <a:srgbClr val="201F1E"/>
                </a:solidFill>
                <a:latin typeface="Calibri" panose="020F0502020204030204" pitchFamily="34" charset="0"/>
                <a:cs typeface="Calibri" panose="020F0502020204030204" pitchFamily="34" charset="0"/>
              </a:rPr>
              <a:t>moves in with widowed daughter M. and her 3 adolescent children. </a:t>
            </a:r>
          </a:p>
          <a:p>
            <a:pPr algn="l" fontAlgn="base"/>
            <a:r>
              <a:rPr lang="en-US" sz="2800" dirty="0">
                <a:solidFill>
                  <a:srgbClr val="201F1E"/>
                </a:solidFill>
                <a:latin typeface="Calibri" panose="020F0502020204030204" pitchFamily="34" charset="0"/>
                <a:cs typeface="Calibri" panose="020F0502020204030204" pitchFamily="34" charset="0"/>
              </a:rPr>
              <a:t>What were the ‘red flags’ for abuse in this situation?</a:t>
            </a:r>
          </a:p>
          <a:p>
            <a:pPr algn="l" fontAlgn="base"/>
            <a:r>
              <a:rPr lang="en-US" sz="2800" dirty="0">
                <a:solidFill>
                  <a:srgbClr val="201F1E"/>
                </a:solidFill>
                <a:latin typeface="Calibri" panose="020F0502020204030204" pitchFamily="34" charset="0"/>
                <a:cs typeface="Calibri" panose="020F0502020204030204" pitchFamily="34" charset="0"/>
              </a:rPr>
              <a:t>What about J.’s medical condition might be contributing towards the stress in the family?</a:t>
            </a:r>
          </a:p>
          <a:p>
            <a:pPr fontAlgn="base"/>
            <a:r>
              <a:rPr lang="en-CA" sz="2800" dirty="0"/>
              <a:t>What in the family’s situation, could be contributing to the stress on M. in caring for her father? </a:t>
            </a:r>
          </a:p>
          <a:p>
            <a:pPr fontAlgn="base"/>
            <a:r>
              <a:rPr lang="en-CA" sz="2800" dirty="0"/>
              <a:t>What could your ethno-cultural community do to support this family?</a:t>
            </a:r>
          </a:p>
          <a:p>
            <a:pPr fontAlgn="base"/>
            <a:r>
              <a:rPr lang="en-CA" sz="2800" dirty="0"/>
              <a:t>What formal resources can you recommend </a:t>
            </a:r>
            <a:br>
              <a:rPr lang="en-CA" sz="2800" dirty="0"/>
            </a:br>
            <a:r>
              <a:rPr lang="en-CA" sz="2800" dirty="0"/>
              <a:t>to help this family?</a:t>
            </a:r>
          </a:p>
          <a:p>
            <a:pPr fontAlgn="base"/>
            <a:endParaRPr lang="en-CA" sz="2800" dirty="0"/>
          </a:p>
          <a:p>
            <a:pPr fontAlgn="base"/>
            <a:endParaRPr lang="en-US" sz="2800" dirty="0">
              <a:solidFill>
                <a:srgbClr val="201F1E"/>
              </a:solidFill>
              <a:latin typeface="Calibri" panose="020F0502020204030204" pitchFamily="34" charset="0"/>
              <a:cs typeface="Calibri" panose="020F0502020204030204" pitchFamily="34" charset="0"/>
            </a:endParaRPr>
          </a:p>
          <a:p>
            <a:pPr algn="l" fontAlgn="base"/>
            <a:endParaRPr lang="en-US" sz="2800" b="0" i="0" dirty="0">
              <a:solidFill>
                <a:srgbClr val="201F1E"/>
              </a:solidFill>
              <a:effectLst/>
              <a:latin typeface="Calibri" panose="020F0502020204030204" pitchFamily="34" charset="0"/>
              <a:cs typeface="Calibri" panose="020F0502020204030204" pitchFamily="34" charset="0"/>
            </a:endParaRPr>
          </a:p>
          <a:p>
            <a:endParaRPr lang="en-CA" dirty="0"/>
          </a:p>
        </p:txBody>
      </p:sp>
      <p:sp>
        <p:nvSpPr>
          <p:cNvPr id="4" name="Slide Number Placeholder 3"/>
          <p:cNvSpPr>
            <a:spLocks noGrp="1"/>
          </p:cNvSpPr>
          <p:nvPr>
            <p:ph type="sldNum" sz="quarter" idx="15"/>
          </p:nvPr>
        </p:nvSpPr>
        <p:spPr/>
        <p:txBody>
          <a:bodyPr/>
          <a:lstStyle/>
          <a:p>
            <a:fld id="{9D6CFF60-E5BE-4702-9685-4E7123B59E18}" type="slidenum">
              <a:rPr lang="en-CA" smtClean="0"/>
              <a:t>16</a:t>
            </a:fld>
            <a:endParaRPr lang="en-CA"/>
          </a:p>
        </p:txBody>
      </p:sp>
    </p:spTree>
    <p:extLst>
      <p:ext uri="{BB962C8B-B14F-4D97-AF65-F5344CB8AC3E}">
        <p14:creationId xmlns:p14="http://schemas.microsoft.com/office/powerpoint/2010/main" val="3370627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620688"/>
          </a:xfrm>
        </p:spPr>
        <p:txBody>
          <a:bodyPr>
            <a:normAutofit/>
          </a:bodyPr>
          <a:lstStyle/>
          <a:p>
            <a:r>
              <a:rPr lang="en-CA" b="1" dirty="0"/>
              <a:t>Case study #2</a:t>
            </a:r>
          </a:p>
        </p:txBody>
      </p:sp>
      <p:sp>
        <p:nvSpPr>
          <p:cNvPr id="3" name="Content Placeholder 2"/>
          <p:cNvSpPr>
            <a:spLocks noGrp="1"/>
          </p:cNvSpPr>
          <p:nvPr>
            <p:ph sz="quarter" idx="1"/>
          </p:nvPr>
        </p:nvSpPr>
        <p:spPr>
          <a:xfrm>
            <a:off x="179512" y="620688"/>
            <a:ext cx="8424936" cy="6336704"/>
          </a:xfrm>
        </p:spPr>
        <p:txBody>
          <a:bodyPr>
            <a:normAutofit/>
          </a:bodyPr>
          <a:lstStyle/>
          <a:p>
            <a:pPr marL="0" indent="0">
              <a:buNone/>
            </a:pPr>
            <a:r>
              <a:rPr lang="en-CA" b="1" dirty="0"/>
              <a:t>Mistreatment</a:t>
            </a:r>
            <a:r>
              <a:rPr lang="en-CA" dirty="0"/>
              <a:t> </a:t>
            </a:r>
          </a:p>
          <a:p>
            <a:pPr marL="0" indent="0">
              <a:buNone/>
            </a:pPr>
            <a:r>
              <a:rPr lang="en-CA" i="1" dirty="0"/>
              <a:t>F. has cataracts and is also showing signs of memory problems. L. and his wife T. take her to live with them</a:t>
            </a:r>
          </a:p>
          <a:p>
            <a:pPr lvl="0"/>
            <a:r>
              <a:rPr lang="en-CA" dirty="0"/>
              <a:t>What are the issues and concerns in this story? Do you think it ever happens in the community?</a:t>
            </a:r>
          </a:p>
          <a:p>
            <a:pPr lvl="0"/>
            <a:r>
              <a:rPr lang="en-CA" dirty="0"/>
              <a:t>If you were a relative of this family what approach might you take with this couple? </a:t>
            </a:r>
          </a:p>
          <a:p>
            <a:pPr lvl="0"/>
            <a:r>
              <a:rPr lang="en-CA" dirty="0"/>
              <a:t>What legal safeguards could relatives put in place to ensure T. is protected as dementia gets worse? </a:t>
            </a:r>
          </a:p>
          <a:p>
            <a:pPr lvl="0"/>
            <a:r>
              <a:rPr lang="en-CA" dirty="0"/>
              <a:t>How do you feel about L.’s attitude towards the care of his mother?</a:t>
            </a:r>
          </a:p>
          <a:p>
            <a:r>
              <a:rPr lang="en-CA" dirty="0"/>
              <a:t>5. What is the role of the wider community, health care, home care, and social networks in this situation?</a:t>
            </a:r>
          </a:p>
          <a:p>
            <a:r>
              <a:rPr lang="en-CA" dirty="0"/>
              <a:t>4. How could this family’s relationship be improved for the future?</a:t>
            </a:r>
          </a:p>
          <a:p>
            <a:endParaRPr lang="en-CA" dirty="0"/>
          </a:p>
          <a:p>
            <a:endParaRPr lang="en-CA" dirty="0"/>
          </a:p>
        </p:txBody>
      </p:sp>
      <p:sp>
        <p:nvSpPr>
          <p:cNvPr id="4" name="Slide Number Placeholder 3"/>
          <p:cNvSpPr>
            <a:spLocks noGrp="1"/>
          </p:cNvSpPr>
          <p:nvPr>
            <p:ph type="sldNum" sz="quarter" idx="15"/>
          </p:nvPr>
        </p:nvSpPr>
        <p:spPr/>
        <p:txBody>
          <a:bodyPr/>
          <a:lstStyle/>
          <a:p>
            <a:fld id="{9D6CFF60-E5BE-4702-9685-4E7123B59E18}" type="slidenum">
              <a:rPr lang="en-CA" smtClean="0"/>
              <a:t>17</a:t>
            </a:fld>
            <a:endParaRPr lang="en-CA"/>
          </a:p>
        </p:txBody>
      </p:sp>
    </p:spTree>
    <p:extLst>
      <p:ext uri="{BB962C8B-B14F-4D97-AF65-F5344CB8AC3E}">
        <p14:creationId xmlns:p14="http://schemas.microsoft.com/office/powerpoint/2010/main" val="3225748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b="1" dirty="0">
                <a:latin typeface="Calibri" panose="020F0502020204030204" pitchFamily="34" charset="0"/>
                <a:cs typeface="Calibri" panose="020F0502020204030204" pitchFamily="34" charset="0"/>
              </a:rPr>
              <a:t>Video review and discussion</a:t>
            </a:r>
          </a:p>
        </p:txBody>
      </p:sp>
      <p:sp>
        <p:nvSpPr>
          <p:cNvPr id="3" name="Content Placeholder 2"/>
          <p:cNvSpPr>
            <a:spLocks noGrp="1"/>
          </p:cNvSpPr>
          <p:nvPr>
            <p:ph sz="quarter" idx="1"/>
          </p:nvPr>
        </p:nvSpPr>
        <p:spPr/>
        <p:txBody>
          <a:bodyPr/>
          <a:lstStyle/>
          <a:p>
            <a:r>
              <a:rPr lang="en-CA" dirty="0">
                <a:latin typeface="Calibri" panose="020F0502020204030204" pitchFamily="34" charset="0"/>
                <a:cs typeface="Calibri" panose="020F0502020204030204" pitchFamily="34" charset="0"/>
                <a:hlinkClick r:id="rId3"/>
              </a:rPr>
              <a:t>https://youtu.be/z4u_c-Q8_X0</a:t>
            </a:r>
            <a:endParaRPr lang="en-CA" dirty="0">
              <a:latin typeface="Calibri" panose="020F0502020204030204" pitchFamily="34" charset="0"/>
              <a:cs typeface="Calibri" panose="020F0502020204030204" pitchFamily="34" charset="0"/>
            </a:endParaRPr>
          </a:p>
          <a:p>
            <a:endParaRPr lang="en-CA" dirty="0">
              <a:latin typeface="Calibri" panose="020F0502020204030204" pitchFamily="34" charset="0"/>
              <a:cs typeface="Calibri" panose="020F0502020204030204" pitchFamily="34" charset="0"/>
            </a:endParaRPr>
          </a:p>
          <a:p>
            <a:r>
              <a:rPr lang="en-CA" dirty="0">
                <a:latin typeface="Calibri" panose="020F0502020204030204" pitchFamily="34" charset="0"/>
                <a:cs typeface="Calibri" panose="020F0502020204030204" pitchFamily="34" charset="0"/>
                <a:hlinkClick r:id="rId4"/>
              </a:rPr>
              <a:t>https://youtu.be/tT43g5KxdtE</a:t>
            </a:r>
            <a:endParaRPr lang="en-CA" dirty="0">
              <a:latin typeface="Calibri" panose="020F0502020204030204" pitchFamily="34" charset="0"/>
              <a:cs typeface="Calibri" panose="020F0502020204030204" pitchFamily="34" charset="0"/>
            </a:endParaRPr>
          </a:p>
          <a:p>
            <a:pPr marL="0" indent="0">
              <a:buNone/>
            </a:pPr>
            <a:endParaRPr lang="en-CA" dirty="0">
              <a:latin typeface="Calibri" panose="020F0502020204030204" pitchFamily="34" charset="0"/>
              <a:cs typeface="Calibri" panose="020F0502020204030204" pitchFamily="34" charset="0"/>
            </a:endParaRPr>
          </a:p>
          <a:p>
            <a:r>
              <a:rPr lang="en-CA" dirty="0">
                <a:latin typeface="Calibri" panose="020F0502020204030204" pitchFamily="34" charset="0"/>
                <a:cs typeface="Calibri" panose="020F0502020204030204" pitchFamily="34" charset="0"/>
                <a:hlinkClick r:id="rId5"/>
              </a:rPr>
              <a:t>https://youtu.be/lupUc7J34tQ</a:t>
            </a:r>
            <a:endParaRPr lang="en-CA" dirty="0">
              <a:latin typeface="Calibri" panose="020F0502020204030204" pitchFamily="34" charset="0"/>
              <a:cs typeface="Calibri" panose="020F0502020204030204" pitchFamily="34" charset="0"/>
            </a:endParaRPr>
          </a:p>
          <a:p>
            <a:pPr marL="0" indent="0">
              <a:buNone/>
            </a:pPr>
            <a:endParaRPr lang="en-CA" dirty="0"/>
          </a:p>
          <a:p>
            <a:endParaRPr lang="en-CA" dirty="0"/>
          </a:p>
        </p:txBody>
      </p:sp>
      <p:sp>
        <p:nvSpPr>
          <p:cNvPr id="4" name="Slide Number Placeholder 3"/>
          <p:cNvSpPr>
            <a:spLocks noGrp="1"/>
          </p:cNvSpPr>
          <p:nvPr>
            <p:ph type="sldNum" sz="quarter" idx="15"/>
          </p:nvPr>
        </p:nvSpPr>
        <p:spPr/>
        <p:txBody>
          <a:bodyPr/>
          <a:lstStyle/>
          <a:p>
            <a:fld id="{9D6CFF60-E5BE-4702-9685-4E7123B59E18}" type="slidenum">
              <a:rPr lang="en-CA" smtClean="0"/>
              <a:t>18</a:t>
            </a:fld>
            <a:endParaRPr lang="en-CA"/>
          </a:p>
        </p:txBody>
      </p:sp>
    </p:spTree>
    <p:extLst>
      <p:ext uri="{BB962C8B-B14F-4D97-AF65-F5344CB8AC3E}">
        <p14:creationId xmlns:p14="http://schemas.microsoft.com/office/powerpoint/2010/main" val="2511035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280920" cy="652028"/>
          </a:xfrm>
        </p:spPr>
        <p:txBody>
          <a:bodyPr>
            <a:noAutofit/>
          </a:bodyPr>
          <a:lstStyle/>
          <a:p>
            <a:pPr algn="ctr"/>
            <a:r>
              <a:rPr lang="en-CA" sz="4000" b="1" dirty="0">
                <a:latin typeface="Calibri" panose="020F0502020204030204" pitchFamily="34" charset="0"/>
                <a:cs typeface="Calibri" panose="020F0502020204030204" pitchFamily="34" charset="0"/>
              </a:rPr>
              <a:t>What </a:t>
            </a:r>
            <a:br>
              <a:rPr lang="en-CA" sz="4000" b="1" dirty="0">
                <a:latin typeface="Calibri" panose="020F0502020204030204" pitchFamily="34" charset="0"/>
                <a:cs typeface="Calibri" panose="020F0502020204030204" pitchFamily="34" charset="0"/>
              </a:rPr>
            </a:br>
            <a:br>
              <a:rPr lang="en-CA" sz="4000" b="1" dirty="0">
                <a:latin typeface="Calibri" panose="020F0502020204030204" pitchFamily="34" charset="0"/>
                <a:cs typeface="Calibri" panose="020F0502020204030204" pitchFamily="34" charset="0"/>
              </a:rPr>
            </a:br>
            <a:br>
              <a:rPr lang="en-CA" sz="4000" b="1" dirty="0">
                <a:latin typeface="Calibri" panose="020F0502020204030204" pitchFamily="34" charset="0"/>
                <a:cs typeface="Calibri" panose="020F0502020204030204" pitchFamily="34" charset="0"/>
              </a:rPr>
            </a:br>
            <a:r>
              <a:rPr lang="en-CA" sz="4000" b="1" dirty="0">
                <a:latin typeface="Calibri" panose="020F0502020204030204" pitchFamily="34" charset="0"/>
                <a:cs typeface="Calibri" panose="020F0502020204030204" pitchFamily="34" charset="0"/>
              </a:rPr>
              <a:t>How agencies can prevent elder abuse</a:t>
            </a:r>
          </a:p>
        </p:txBody>
      </p:sp>
      <p:sp>
        <p:nvSpPr>
          <p:cNvPr id="3" name="Content Placeholder 2"/>
          <p:cNvSpPr>
            <a:spLocks noGrp="1"/>
          </p:cNvSpPr>
          <p:nvPr>
            <p:ph sz="quarter" idx="1"/>
          </p:nvPr>
        </p:nvSpPr>
        <p:spPr>
          <a:xfrm>
            <a:off x="323528" y="1124744"/>
            <a:ext cx="8064896" cy="5544616"/>
          </a:xfrm>
        </p:spPr>
        <p:txBody>
          <a:bodyPr>
            <a:normAutofit fontScale="92500" lnSpcReduction="10000"/>
          </a:bodyPr>
          <a:lstStyle/>
          <a:p>
            <a:r>
              <a:rPr lang="en-CA" sz="2800" dirty="0">
                <a:latin typeface="Calibri" panose="020F0502020204030204" pitchFamily="34" charset="0"/>
                <a:cs typeface="Calibri" panose="020F0502020204030204" pitchFamily="34" charset="0"/>
              </a:rPr>
              <a:t>Use collaborative approaches to bring in service providers who can support ethno-cultural seniors.</a:t>
            </a:r>
          </a:p>
          <a:p>
            <a:endParaRPr lang="en-CA" sz="2800" dirty="0">
              <a:latin typeface="Calibri" panose="020F0502020204030204" pitchFamily="34" charset="0"/>
              <a:cs typeface="Calibri" panose="020F0502020204030204" pitchFamily="34" charset="0"/>
            </a:endParaRPr>
          </a:p>
          <a:p>
            <a:r>
              <a:rPr lang="en-CA" sz="2800" dirty="0">
                <a:latin typeface="Calibri" panose="020F0502020204030204" pitchFamily="34" charset="0"/>
                <a:cs typeface="Calibri" panose="020F0502020204030204" pitchFamily="34" charset="0"/>
              </a:rPr>
              <a:t>Provide culturally and linguistically sensitive services and create safe space to minimize social isolation </a:t>
            </a:r>
          </a:p>
          <a:p>
            <a:endParaRPr lang="en-CA" sz="2800" dirty="0">
              <a:latin typeface="Calibri" panose="020F0502020204030204" pitchFamily="34" charset="0"/>
              <a:cs typeface="Calibri" panose="020F0502020204030204" pitchFamily="34" charset="0"/>
            </a:endParaRPr>
          </a:p>
          <a:p>
            <a:r>
              <a:rPr lang="en-CA" sz="2800" dirty="0">
                <a:latin typeface="Calibri" panose="020F0502020204030204" pitchFamily="34" charset="0"/>
                <a:cs typeface="Calibri" panose="020F0502020204030204" pitchFamily="34" charset="0"/>
              </a:rPr>
              <a:t>Train service providers to recognize elder abuse as a crime and educate them on the impact of abuse and neglect in ethno-cultural communities </a:t>
            </a:r>
          </a:p>
          <a:p>
            <a:endParaRPr lang="en-CA" sz="2800" dirty="0">
              <a:latin typeface="Calibri" panose="020F0502020204030204" pitchFamily="34" charset="0"/>
              <a:cs typeface="Calibri" panose="020F0502020204030204" pitchFamily="34" charset="0"/>
            </a:endParaRPr>
          </a:p>
          <a:p>
            <a:r>
              <a:rPr lang="en-CA" sz="2800" dirty="0">
                <a:latin typeface="Calibri" panose="020F0502020204030204" pitchFamily="34" charset="0"/>
                <a:cs typeface="Calibri" panose="020F0502020204030204" pitchFamily="34" charset="0"/>
              </a:rPr>
              <a:t>Empower seniors who have experienced abuse and neglect, continue conversation regarding breaking silence around elder abuse and neglect and etc</a:t>
            </a:r>
            <a:r>
              <a:rPr lang="en-CA" dirty="0"/>
              <a:t>.</a:t>
            </a:r>
          </a:p>
        </p:txBody>
      </p:sp>
      <p:sp>
        <p:nvSpPr>
          <p:cNvPr id="4" name="Slide Number Placeholder 3"/>
          <p:cNvSpPr>
            <a:spLocks noGrp="1"/>
          </p:cNvSpPr>
          <p:nvPr>
            <p:ph type="sldNum" sz="quarter" idx="15"/>
          </p:nvPr>
        </p:nvSpPr>
        <p:spPr/>
        <p:txBody>
          <a:bodyPr/>
          <a:lstStyle/>
          <a:p>
            <a:fld id="{9D6CFF60-E5BE-4702-9685-4E7123B59E18}" type="slidenum">
              <a:rPr lang="en-CA" smtClean="0"/>
              <a:t>19</a:t>
            </a:fld>
            <a:endParaRPr lang="en-CA"/>
          </a:p>
        </p:txBody>
      </p:sp>
    </p:spTree>
    <p:extLst>
      <p:ext uri="{BB962C8B-B14F-4D97-AF65-F5344CB8AC3E}">
        <p14:creationId xmlns:p14="http://schemas.microsoft.com/office/powerpoint/2010/main" val="3459615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7467600" cy="1052736"/>
          </a:xfrm>
        </p:spPr>
        <p:txBody>
          <a:bodyPr>
            <a:normAutofit/>
          </a:bodyPr>
          <a:lstStyle/>
          <a:p>
            <a:r>
              <a:rPr lang="en-CA" sz="4000" b="1" dirty="0">
                <a:latin typeface="Calibri" panose="020F0502020204030204" pitchFamily="34" charset="0"/>
                <a:cs typeface="Calibri" panose="020F0502020204030204" pitchFamily="34" charset="0"/>
              </a:rPr>
              <a:t>Objectives of the training session</a:t>
            </a:r>
          </a:p>
        </p:txBody>
      </p:sp>
      <p:sp>
        <p:nvSpPr>
          <p:cNvPr id="2" name="Content Placeholder 1"/>
          <p:cNvSpPr>
            <a:spLocks noGrp="1"/>
          </p:cNvSpPr>
          <p:nvPr>
            <p:ph sz="quarter" idx="1"/>
          </p:nvPr>
        </p:nvSpPr>
        <p:spPr>
          <a:xfrm>
            <a:off x="457200" y="1196752"/>
            <a:ext cx="7467600" cy="5277200"/>
          </a:xfrm>
        </p:spPr>
        <p:txBody>
          <a:bodyPr>
            <a:normAutofit/>
          </a:bodyPr>
          <a:lstStyle/>
          <a:p>
            <a:r>
              <a:rPr lang="en-CA" sz="3200" dirty="0">
                <a:effectLst/>
                <a:latin typeface="Calibri" panose="020F0502020204030204" pitchFamily="34" charset="0"/>
                <a:ea typeface="Calibri" panose="020F0502020204030204" pitchFamily="34" charset="0"/>
                <a:cs typeface="Calibri" panose="020F0502020204030204" pitchFamily="34" charset="0"/>
              </a:rPr>
              <a:t>To increase participants’ knowledge on </a:t>
            </a:r>
            <a:r>
              <a:rPr lang="en-CA" sz="3200" dirty="0">
                <a:latin typeface="Calibri" panose="020F0502020204030204" pitchFamily="34" charset="0"/>
                <a:cs typeface="Calibri" panose="020F0502020204030204" pitchFamily="34" charset="0"/>
              </a:rPr>
              <a:t>factors regarding elder abuse and neglect</a:t>
            </a:r>
            <a:br>
              <a:rPr lang="en-CA" sz="3200" dirty="0">
                <a:latin typeface="Calibri" panose="020F0502020204030204" pitchFamily="34" charset="0"/>
                <a:cs typeface="Calibri" panose="020F0502020204030204" pitchFamily="34" charset="0"/>
              </a:rPr>
            </a:br>
            <a:endParaRPr lang="en-CA" sz="3200" dirty="0">
              <a:latin typeface="Calibri" panose="020F0502020204030204" pitchFamily="34" charset="0"/>
              <a:cs typeface="Calibri" panose="020F0502020204030204" pitchFamily="34" charset="0"/>
            </a:endParaRPr>
          </a:p>
          <a:p>
            <a:r>
              <a:rPr lang="en-CA" sz="3200" dirty="0">
                <a:latin typeface="Calibri" panose="020F0502020204030204" pitchFamily="34" charset="0"/>
                <a:cs typeface="Calibri" panose="020F0502020204030204" pitchFamily="34" charset="0"/>
              </a:rPr>
              <a:t> To provide information on community resources to prevent elder abuse.</a:t>
            </a:r>
          </a:p>
          <a:p>
            <a:pPr marL="0" indent="0">
              <a:buNone/>
            </a:pPr>
            <a:r>
              <a:rPr lang="en-CA" sz="3200" dirty="0">
                <a:latin typeface="Calibri" panose="020F0502020204030204" pitchFamily="34" charset="0"/>
                <a:cs typeface="Calibri" panose="020F0502020204030204" pitchFamily="34" charset="0"/>
              </a:rPr>
              <a:t> </a:t>
            </a:r>
          </a:p>
          <a:p>
            <a:r>
              <a:rPr lang="en-CA" sz="3200" dirty="0">
                <a:latin typeface="Calibri" panose="020F0502020204030204" pitchFamily="34" charset="0"/>
                <a:cs typeface="Calibri" panose="020F0502020204030204" pitchFamily="34" charset="0"/>
              </a:rPr>
              <a:t>To  increase participants’ skills in addressing elder abuse and neglect when it is identified in their community .</a:t>
            </a:r>
          </a:p>
        </p:txBody>
      </p:sp>
      <p:sp>
        <p:nvSpPr>
          <p:cNvPr id="4" name="Slide Number Placeholder 3"/>
          <p:cNvSpPr>
            <a:spLocks noGrp="1"/>
          </p:cNvSpPr>
          <p:nvPr>
            <p:ph type="sldNum" sz="quarter" idx="15"/>
          </p:nvPr>
        </p:nvSpPr>
        <p:spPr/>
        <p:txBody>
          <a:bodyPr/>
          <a:lstStyle/>
          <a:p>
            <a:fld id="{9D6CFF60-E5BE-4702-9685-4E7123B59E18}" type="slidenum">
              <a:rPr lang="en-CA" smtClean="0"/>
              <a:t>2</a:t>
            </a:fld>
            <a:endParaRPr lang="en-CA"/>
          </a:p>
        </p:txBody>
      </p:sp>
    </p:spTree>
    <p:extLst>
      <p:ext uri="{BB962C8B-B14F-4D97-AF65-F5344CB8AC3E}">
        <p14:creationId xmlns:p14="http://schemas.microsoft.com/office/powerpoint/2010/main" val="1596102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920880" cy="576064"/>
          </a:xfrm>
        </p:spPr>
        <p:txBody>
          <a:bodyPr>
            <a:noAutofit/>
          </a:bodyPr>
          <a:lstStyle/>
          <a:p>
            <a:r>
              <a:rPr lang="en-CA" sz="3200" b="1" dirty="0">
                <a:latin typeface="Calibri" panose="020F0502020204030204" pitchFamily="34" charset="0"/>
                <a:cs typeface="Calibri" panose="020F0502020204030204" pitchFamily="34" charset="0"/>
              </a:rPr>
              <a:t>strategies for preventing elder abuse (Cont.)</a:t>
            </a:r>
          </a:p>
        </p:txBody>
      </p:sp>
      <p:sp>
        <p:nvSpPr>
          <p:cNvPr id="3" name="Content Placeholder 2"/>
          <p:cNvSpPr>
            <a:spLocks noGrp="1"/>
          </p:cNvSpPr>
          <p:nvPr>
            <p:ph sz="quarter" idx="1"/>
          </p:nvPr>
        </p:nvSpPr>
        <p:spPr>
          <a:xfrm>
            <a:off x="395536" y="836712"/>
            <a:ext cx="8136904" cy="6021288"/>
          </a:xfrm>
        </p:spPr>
        <p:txBody>
          <a:bodyPr>
            <a:noAutofit/>
          </a:bodyPr>
          <a:lstStyle/>
          <a:p>
            <a:r>
              <a:rPr lang="en-CA" sz="2000" b="1" dirty="0">
                <a:latin typeface="Calibri" panose="020F0502020204030204" pitchFamily="34" charset="0"/>
                <a:cs typeface="Calibri" panose="020F0502020204030204" pitchFamily="34" charset="0"/>
              </a:rPr>
              <a:t>PUBLIC EDUCATION:</a:t>
            </a:r>
            <a:r>
              <a:rPr lang="en-CA" sz="2000" dirty="0">
                <a:latin typeface="Calibri" panose="020F0502020204030204" pitchFamily="34" charset="0"/>
                <a:cs typeface="Calibri" panose="020F0502020204030204" pitchFamily="34" charset="0"/>
              </a:rPr>
              <a:t> It is important for seniors and the public to understand what elder abuse is, why it happens and what can be done.</a:t>
            </a:r>
            <a:br>
              <a:rPr lang="en-CA" sz="2000" dirty="0">
                <a:latin typeface="Calibri" panose="020F0502020204030204" pitchFamily="34" charset="0"/>
                <a:cs typeface="Calibri" panose="020F0502020204030204" pitchFamily="34" charset="0"/>
              </a:rPr>
            </a:br>
            <a:endParaRPr lang="en-CA" sz="2000" dirty="0">
              <a:latin typeface="Calibri" panose="020F0502020204030204" pitchFamily="34" charset="0"/>
              <a:cs typeface="Calibri" panose="020F0502020204030204" pitchFamily="34" charset="0"/>
            </a:endParaRPr>
          </a:p>
          <a:p>
            <a:r>
              <a:rPr lang="en-CA" sz="2000" b="1" dirty="0">
                <a:latin typeface="Calibri" panose="020F0502020204030204" pitchFamily="34" charset="0"/>
                <a:cs typeface="Calibri" panose="020F0502020204030204" pitchFamily="34" charset="0"/>
              </a:rPr>
              <a:t>ENCOURAGE SENIORS TO RETAIN CONTROL OVER THEIR OWN LIVES AS LONG AS POSSIBLE: </a:t>
            </a:r>
            <a:r>
              <a:rPr lang="en-CA" sz="2000" dirty="0">
                <a:latin typeface="Calibri" panose="020F0502020204030204" pitchFamily="34" charset="0"/>
                <a:cs typeface="Calibri" panose="020F0502020204030204" pitchFamily="34" charset="0"/>
              </a:rPr>
              <a:t>It is important for seniors to know their rights. Knowledge is empowering.  Seniors and their families should take steps to ensure they have power to make their own everyday life choices to reduce the prevalence of abuse. </a:t>
            </a:r>
          </a:p>
          <a:p>
            <a:endParaRPr lang="en-CA" sz="2000" dirty="0">
              <a:latin typeface="Calibri" panose="020F0502020204030204" pitchFamily="34" charset="0"/>
              <a:cs typeface="Calibri" panose="020F0502020204030204" pitchFamily="34" charset="0"/>
            </a:endParaRPr>
          </a:p>
          <a:p>
            <a:r>
              <a:rPr lang="en-CA" sz="2000" b="1" dirty="0">
                <a:latin typeface="Calibri" panose="020F0502020204030204" pitchFamily="34" charset="0"/>
                <a:cs typeface="Calibri" panose="020F0502020204030204" pitchFamily="34" charset="0"/>
              </a:rPr>
              <a:t>EDUCATE SENIORS TO CONTROL THEIR OWN FINANCES: </a:t>
            </a:r>
            <a:r>
              <a:rPr lang="en-CA" sz="2000" dirty="0">
                <a:latin typeface="Calibri" panose="020F0502020204030204" pitchFamily="34" charset="0"/>
                <a:cs typeface="Calibri" panose="020F0502020204030204" pitchFamily="34" charset="0"/>
              </a:rPr>
              <a:t>Provide seniors with information so they can control and safeguard their own cash, bank cards, credit cards and other assets. Encourage seniors to obtain a Power of Attorney and a Will. </a:t>
            </a:r>
            <a:br>
              <a:rPr lang="en-CA" sz="2000" dirty="0">
                <a:latin typeface="Calibri" panose="020F0502020204030204" pitchFamily="34" charset="0"/>
                <a:cs typeface="Calibri" panose="020F0502020204030204" pitchFamily="34" charset="0"/>
              </a:rPr>
            </a:br>
            <a:endParaRPr lang="en-CA" sz="2000" dirty="0">
              <a:latin typeface="Calibri" panose="020F0502020204030204" pitchFamily="34" charset="0"/>
              <a:cs typeface="Calibri" panose="020F0502020204030204" pitchFamily="34" charset="0"/>
            </a:endParaRPr>
          </a:p>
          <a:p>
            <a:r>
              <a:rPr lang="en-CA" sz="2000" b="1" dirty="0">
                <a:latin typeface="Calibri" panose="020F0502020204030204" pitchFamily="34" charset="0"/>
                <a:cs typeface="Calibri" panose="020F0502020204030204" pitchFamily="34" charset="0"/>
              </a:rPr>
              <a:t>ADDRESS SYSTEMIC ISSUES: </a:t>
            </a:r>
            <a:r>
              <a:rPr lang="en-CA" sz="2000" dirty="0">
                <a:latin typeface="Calibri" panose="020F0502020204030204" pitchFamily="34" charset="0"/>
                <a:cs typeface="Calibri" panose="020F0502020204030204" pitchFamily="34" charset="0"/>
              </a:rPr>
              <a:t>Ageism is a social attitude which can allow elder abuse to occur. Abusers may hold a stereotyped view of seniors as senile and frail and that seniors have less worth than younger people. </a:t>
            </a:r>
            <a:br>
              <a:rPr lang="en-CA" sz="2000" dirty="0">
                <a:latin typeface="Calibri" panose="020F0502020204030204" pitchFamily="34" charset="0"/>
                <a:cs typeface="Calibri" panose="020F0502020204030204" pitchFamily="34" charset="0"/>
              </a:rPr>
            </a:br>
            <a:r>
              <a:rPr lang="en-CA" sz="2000" dirty="0">
                <a:latin typeface="Calibri" panose="020F0502020204030204" pitchFamily="34" charset="0"/>
                <a:cs typeface="Calibri" panose="020F0502020204030204" pitchFamily="34" charset="0"/>
              </a:rPr>
              <a:t>This allows them to rationalize their abusive behaviours.</a:t>
            </a:r>
          </a:p>
        </p:txBody>
      </p:sp>
      <p:sp>
        <p:nvSpPr>
          <p:cNvPr id="4" name="Slide Number Placeholder 3"/>
          <p:cNvSpPr>
            <a:spLocks noGrp="1"/>
          </p:cNvSpPr>
          <p:nvPr>
            <p:ph type="sldNum" sz="quarter" idx="15"/>
          </p:nvPr>
        </p:nvSpPr>
        <p:spPr/>
        <p:txBody>
          <a:bodyPr/>
          <a:lstStyle/>
          <a:p>
            <a:fld id="{9D6CFF60-E5BE-4702-9685-4E7123B59E18}" type="slidenum">
              <a:rPr lang="en-CA" smtClean="0"/>
              <a:t>20</a:t>
            </a:fld>
            <a:endParaRPr lang="en-CA"/>
          </a:p>
        </p:txBody>
      </p:sp>
    </p:spTree>
    <p:extLst>
      <p:ext uri="{BB962C8B-B14F-4D97-AF65-F5344CB8AC3E}">
        <p14:creationId xmlns:p14="http://schemas.microsoft.com/office/powerpoint/2010/main" val="40421413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24744"/>
          </a:xfrm>
        </p:spPr>
        <p:txBody>
          <a:bodyPr>
            <a:noAutofit/>
          </a:bodyPr>
          <a:lstStyle/>
          <a:p>
            <a:r>
              <a:rPr lang="en-CA" sz="3600" b="1" dirty="0">
                <a:latin typeface="Calibri" panose="020F0502020204030204" pitchFamily="34" charset="0"/>
                <a:cs typeface="Calibri" panose="020F0502020204030204" pitchFamily="34" charset="0"/>
              </a:rPr>
              <a:t>strategies for preventing elder abuse and what can be done (Cont.)</a:t>
            </a:r>
            <a:endParaRPr lang="en-CA" sz="3600" dirty="0">
              <a:latin typeface="Calibri" panose="020F0502020204030204" pitchFamily="34" charset="0"/>
              <a:cs typeface="Calibri" panose="020F0502020204030204" pitchFamily="34" charset="0"/>
            </a:endParaRPr>
          </a:p>
        </p:txBody>
      </p:sp>
      <p:sp>
        <p:nvSpPr>
          <p:cNvPr id="3" name="Content Placeholder 2"/>
          <p:cNvSpPr>
            <a:spLocks noGrp="1"/>
          </p:cNvSpPr>
          <p:nvPr>
            <p:ph sz="quarter" idx="1"/>
          </p:nvPr>
        </p:nvSpPr>
        <p:spPr>
          <a:xfrm>
            <a:off x="457200" y="1124744"/>
            <a:ext cx="7467600" cy="5733256"/>
          </a:xfrm>
        </p:spPr>
        <p:txBody>
          <a:bodyPr>
            <a:normAutofit/>
          </a:bodyPr>
          <a:lstStyle/>
          <a:p>
            <a:r>
              <a:rPr lang="en-CA" sz="2800" b="1" dirty="0">
                <a:latin typeface="Calibri" panose="020F0502020204030204" pitchFamily="34" charset="0"/>
                <a:cs typeface="Calibri" panose="020F0502020204030204" pitchFamily="34" charset="0"/>
              </a:rPr>
              <a:t>INCREASED RESOURCES: </a:t>
            </a:r>
            <a:r>
              <a:rPr lang="en-CA" sz="2800" dirty="0">
                <a:latin typeface="Calibri" panose="020F0502020204030204" pitchFamily="34" charset="0"/>
                <a:cs typeface="Calibri" panose="020F0502020204030204" pitchFamily="34" charset="0"/>
              </a:rPr>
              <a:t>Some organizations advocate for a national hotline in order to report abuse. They want a legal obligation placed on frontline service providers to report abuse and  they are recommending specialized training for investigators in elder abuse charges.</a:t>
            </a:r>
            <a:br>
              <a:rPr lang="en-CA" sz="2800" dirty="0">
                <a:latin typeface="Calibri" panose="020F0502020204030204" pitchFamily="34" charset="0"/>
                <a:cs typeface="Calibri" panose="020F0502020204030204" pitchFamily="34" charset="0"/>
              </a:rPr>
            </a:br>
            <a:endParaRPr lang="en-CA" sz="2800" dirty="0">
              <a:latin typeface="Calibri" panose="020F0502020204030204" pitchFamily="34" charset="0"/>
              <a:cs typeface="Calibri" panose="020F0502020204030204" pitchFamily="34" charset="0"/>
            </a:endParaRPr>
          </a:p>
          <a:p>
            <a:r>
              <a:rPr lang="en-CA" sz="2800" b="1" dirty="0">
                <a:latin typeface="Calibri" panose="020F0502020204030204" pitchFamily="34" charset="0"/>
                <a:cs typeface="Calibri" panose="020F0502020204030204" pitchFamily="34" charset="0"/>
              </a:rPr>
              <a:t>FUNDING TOWARDS PREVENTION:</a:t>
            </a:r>
            <a:r>
              <a:rPr lang="en-CA" sz="2800" dirty="0">
                <a:latin typeface="Calibri" panose="020F0502020204030204" pitchFamily="34" charset="0"/>
                <a:cs typeface="Calibri" panose="020F0502020204030204" pitchFamily="34" charset="0"/>
              </a:rPr>
              <a:t> There are initiatives to address and prevent elder abuse, but agencies may suffer from underfunding and lack of political will to make elder abuse prevention a priority. </a:t>
            </a:r>
            <a:endParaRPr lang="en-CA" dirty="0"/>
          </a:p>
        </p:txBody>
      </p:sp>
      <p:sp>
        <p:nvSpPr>
          <p:cNvPr id="4" name="Slide Number Placeholder 3"/>
          <p:cNvSpPr>
            <a:spLocks noGrp="1"/>
          </p:cNvSpPr>
          <p:nvPr>
            <p:ph type="sldNum" sz="quarter" idx="15"/>
          </p:nvPr>
        </p:nvSpPr>
        <p:spPr/>
        <p:txBody>
          <a:bodyPr/>
          <a:lstStyle/>
          <a:p>
            <a:fld id="{9D6CFF60-E5BE-4702-9685-4E7123B59E18}" type="slidenum">
              <a:rPr lang="en-CA" smtClean="0"/>
              <a:t>21</a:t>
            </a:fld>
            <a:endParaRPr lang="en-CA"/>
          </a:p>
        </p:txBody>
      </p:sp>
    </p:spTree>
    <p:extLst>
      <p:ext uri="{BB962C8B-B14F-4D97-AF65-F5344CB8AC3E}">
        <p14:creationId xmlns:p14="http://schemas.microsoft.com/office/powerpoint/2010/main" val="30049894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075240" cy="1070682"/>
          </a:xfrm>
        </p:spPr>
        <p:txBody>
          <a:bodyPr>
            <a:normAutofit fontScale="90000"/>
          </a:bodyPr>
          <a:lstStyle/>
          <a:p>
            <a:pPr algn="ctr"/>
            <a:br>
              <a:rPr lang="en-CA" dirty="0"/>
            </a:br>
            <a:br>
              <a:rPr lang="en-CA" dirty="0"/>
            </a:br>
            <a:br>
              <a:rPr lang="en-CA" dirty="0"/>
            </a:br>
            <a:br>
              <a:rPr lang="en-CA" dirty="0"/>
            </a:br>
            <a:br>
              <a:rPr lang="en-CA" sz="4400" dirty="0">
                <a:latin typeface="Calibri" panose="020F0502020204030204" pitchFamily="34" charset="0"/>
                <a:cs typeface="Calibri" panose="020F0502020204030204" pitchFamily="34" charset="0"/>
              </a:rPr>
            </a:br>
            <a:r>
              <a:rPr lang="en-CA" sz="3600" b="1" dirty="0">
                <a:latin typeface="Calibri" panose="020F0502020204030204" pitchFamily="34" charset="0"/>
                <a:cs typeface="Calibri" panose="020F0502020204030204" pitchFamily="34" charset="0"/>
              </a:rPr>
              <a:t>Key messages regarding elder abuse,</a:t>
            </a:r>
            <a:br>
              <a:rPr lang="en-CA" sz="3600" b="1" dirty="0">
                <a:latin typeface="Calibri" panose="020F0502020204030204" pitchFamily="34" charset="0"/>
                <a:cs typeface="Calibri" panose="020F0502020204030204" pitchFamily="34" charset="0"/>
              </a:rPr>
            </a:br>
            <a:r>
              <a:rPr lang="en-CA" sz="3600" b="1" dirty="0">
                <a:latin typeface="Calibri" panose="020F0502020204030204" pitchFamily="34" charset="0"/>
                <a:cs typeface="Calibri" panose="020F0502020204030204" pitchFamily="34" charset="0"/>
              </a:rPr>
              <a:t> neglect and disrespect (Cont.)</a:t>
            </a:r>
            <a:endParaRPr lang="en-CA" sz="3600" dirty="0">
              <a:latin typeface="Calibri" panose="020F0502020204030204" pitchFamily="34" charset="0"/>
              <a:cs typeface="Calibri" panose="020F0502020204030204" pitchFamily="34" charset="0"/>
            </a:endParaRPr>
          </a:p>
        </p:txBody>
      </p:sp>
      <p:sp>
        <p:nvSpPr>
          <p:cNvPr id="3" name="Content Placeholder 2"/>
          <p:cNvSpPr>
            <a:spLocks noGrp="1"/>
          </p:cNvSpPr>
          <p:nvPr>
            <p:ph sz="quarter" idx="1"/>
          </p:nvPr>
        </p:nvSpPr>
        <p:spPr>
          <a:xfrm>
            <a:off x="179512" y="1070682"/>
            <a:ext cx="8352928" cy="5787318"/>
          </a:xfrm>
        </p:spPr>
        <p:txBody>
          <a:bodyPr>
            <a:normAutofit fontScale="92500" lnSpcReduction="10000"/>
          </a:bodyPr>
          <a:lstStyle/>
          <a:p>
            <a:pPr fontAlgn="base"/>
            <a:r>
              <a:rPr lang="en-CA" dirty="0">
                <a:latin typeface="Calibri" panose="020F0502020204030204" pitchFamily="34" charset="0"/>
                <a:cs typeface="Calibri" panose="020F0502020204030204" pitchFamily="34" charset="0"/>
              </a:rPr>
              <a:t>According to The World Health Organization, seniors have identified disrespectful behaviour to be their most painful and stressful experience. </a:t>
            </a:r>
            <a:br>
              <a:rPr lang="en-CA" dirty="0">
                <a:latin typeface="Calibri" panose="020F0502020204030204" pitchFamily="34" charset="0"/>
                <a:cs typeface="Calibri" panose="020F0502020204030204" pitchFamily="34" charset="0"/>
              </a:rPr>
            </a:br>
            <a:endParaRPr lang="en-CA" dirty="0">
              <a:latin typeface="Calibri" panose="020F0502020204030204" pitchFamily="34" charset="0"/>
              <a:cs typeface="Calibri" panose="020F0502020204030204" pitchFamily="34" charset="0"/>
            </a:endParaRPr>
          </a:p>
          <a:p>
            <a:pPr fontAlgn="base"/>
            <a:r>
              <a:rPr lang="en-CA" dirty="0">
                <a:latin typeface="Calibri" panose="020F0502020204030204" pitchFamily="34" charset="0"/>
                <a:cs typeface="Calibri" panose="020F0502020204030204" pitchFamily="34" charset="0"/>
              </a:rPr>
              <a:t>As people age, building self-respect is positive protection against abuse and disrespect from others. Seniors must recognize the importance of listening to their own feelings and needs. Maintaining respectful relationships enforces the importance of the rights and wellbeing of individuals.</a:t>
            </a:r>
            <a:br>
              <a:rPr lang="en-CA" dirty="0">
                <a:latin typeface="Calibri" panose="020F0502020204030204" pitchFamily="34" charset="0"/>
                <a:cs typeface="Calibri" panose="020F0502020204030204" pitchFamily="34" charset="0"/>
              </a:rPr>
            </a:br>
            <a:r>
              <a:rPr lang="en-CA" dirty="0">
                <a:latin typeface="Calibri" panose="020F0502020204030204" pitchFamily="34" charset="0"/>
                <a:cs typeface="Calibri" panose="020F0502020204030204" pitchFamily="34" charset="0"/>
              </a:rPr>
              <a:t> </a:t>
            </a:r>
          </a:p>
          <a:p>
            <a:pPr fontAlgn="base"/>
            <a:r>
              <a:rPr lang="en-CA" dirty="0">
                <a:latin typeface="Calibri" panose="020F0502020204030204" pitchFamily="34" charset="0"/>
                <a:cs typeface="Calibri" panose="020F0502020204030204" pitchFamily="34" charset="0"/>
              </a:rPr>
              <a:t>Situations of abuse or disrespect can be unintentional. Some people are not aware  of the consequences of their actions and the senior may be experiencing  this behaviour as abusive. </a:t>
            </a:r>
            <a:br>
              <a:rPr lang="en-CA" dirty="0">
                <a:latin typeface="Calibri" panose="020F0502020204030204" pitchFamily="34" charset="0"/>
                <a:cs typeface="Calibri" panose="020F0502020204030204" pitchFamily="34" charset="0"/>
              </a:rPr>
            </a:br>
            <a:endParaRPr lang="en-CA" dirty="0">
              <a:latin typeface="Calibri" panose="020F0502020204030204" pitchFamily="34" charset="0"/>
              <a:cs typeface="Calibri" panose="020F0502020204030204" pitchFamily="34" charset="0"/>
            </a:endParaRPr>
          </a:p>
          <a:p>
            <a:pPr fontAlgn="base"/>
            <a:r>
              <a:rPr lang="en-CA" dirty="0">
                <a:latin typeface="Calibri" panose="020F0502020204030204" pitchFamily="34" charset="0"/>
                <a:cs typeface="Calibri" panose="020F0502020204030204" pitchFamily="34" charset="0"/>
              </a:rPr>
              <a:t>There are services and resources to help seniors facing abuse;  help may be available from non-family members.</a:t>
            </a:r>
            <a:br>
              <a:rPr lang="en-CA" dirty="0">
                <a:latin typeface="Calibri" panose="020F0502020204030204" pitchFamily="34" charset="0"/>
                <a:cs typeface="Calibri" panose="020F0502020204030204" pitchFamily="34" charset="0"/>
              </a:rPr>
            </a:br>
            <a:r>
              <a:rPr lang="en-CA" dirty="0">
                <a:latin typeface="Calibri" panose="020F0502020204030204" pitchFamily="34" charset="0"/>
                <a:cs typeface="Calibri" panose="020F0502020204030204" pitchFamily="34" charset="0"/>
              </a:rPr>
              <a:t> Seniors do not need to accept the abuse.  </a:t>
            </a:r>
          </a:p>
        </p:txBody>
      </p:sp>
      <p:sp>
        <p:nvSpPr>
          <p:cNvPr id="4" name="Slide Number Placeholder 3"/>
          <p:cNvSpPr>
            <a:spLocks noGrp="1"/>
          </p:cNvSpPr>
          <p:nvPr>
            <p:ph type="sldNum" sz="quarter" idx="15"/>
          </p:nvPr>
        </p:nvSpPr>
        <p:spPr/>
        <p:txBody>
          <a:bodyPr/>
          <a:lstStyle/>
          <a:p>
            <a:fld id="{9D6CFF60-E5BE-4702-9685-4E7123B59E18}" type="slidenum">
              <a:rPr lang="en-CA" smtClean="0"/>
              <a:t>22</a:t>
            </a:fld>
            <a:endParaRPr lang="en-CA"/>
          </a:p>
        </p:txBody>
      </p:sp>
    </p:spTree>
    <p:extLst>
      <p:ext uri="{BB962C8B-B14F-4D97-AF65-F5344CB8AC3E}">
        <p14:creationId xmlns:p14="http://schemas.microsoft.com/office/powerpoint/2010/main" val="27016824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980728"/>
          </a:xfrm>
        </p:spPr>
        <p:txBody>
          <a:bodyPr>
            <a:noAutofit/>
          </a:bodyPr>
          <a:lstStyle/>
          <a:p>
            <a:pPr algn="ctr"/>
            <a:r>
              <a:rPr lang="en-CA" sz="3200" b="1" dirty="0">
                <a:latin typeface="Calibri" panose="020F0502020204030204" pitchFamily="34" charset="0"/>
                <a:cs typeface="Calibri" panose="020F0502020204030204" pitchFamily="34" charset="0"/>
              </a:rPr>
              <a:t>Key messages regarding </a:t>
            </a:r>
            <a:br>
              <a:rPr lang="en-CA" sz="3200" b="1" dirty="0">
                <a:latin typeface="Calibri" panose="020F0502020204030204" pitchFamily="34" charset="0"/>
                <a:cs typeface="Calibri" panose="020F0502020204030204" pitchFamily="34" charset="0"/>
              </a:rPr>
            </a:br>
            <a:r>
              <a:rPr lang="en-CA" sz="3200" b="1" dirty="0">
                <a:latin typeface="Calibri" panose="020F0502020204030204" pitchFamily="34" charset="0"/>
                <a:cs typeface="Calibri" panose="020F0502020204030204" pitchFamily="34" charset="0"/>
              </a:rPr>
              <a:t>elder abuse, neglect and disrespect </a:t>
            </a:r>
          </a:p>
        </p:txBody>
      </p:sp>
      <p:sp>
        <p:nvSpPr>
          <p:cNvPr id="3" name="Content Placeholder 2"/>
          <p:cNvSpPr>
            <a:spLocks noGrp="1"/>
          </p:cNvSpPr>
          <p:nvPr>
            <p:ph sz="quarter" idx="1"/>
          </p:nvPr>
        </p:nvSpPr>
        <p:spPr>
          <a:xfrm>
            <a:off x="251520" y="1124744"/>
            <a:ext cx="8487096" cy="5616624"/>
          </a:xfrm>
        </p:spPr>
        <p:txBody>
          <a:bodyPr>
            <a:normAutofit lnSpcReduction="10000"/>
          </a:bodyPr>
          <a:lstStyle/>
          <a:p>
            <a:pPr fontAlgn="base"/>
            <a:r>
              <a:rPr lang="en-CA" dirty="0">
                <a:latin typeface="Calibri" panose="020F0502020204030204" pitchFamily="34" charset="0"/>
                <a:cs typeface="Calibri" panose="020F0502020204030204" pitchFamily="34" charset="0"/>
              </a:rPr>
              <a:t>There are situations when  complex factors result in elder abuse. Some examples include family, generational and cultural influences, caregiver burn-out and financial stress.</a:t>
            </a:r>
            <a:br>
              <a:rPr lang="en-CA" dirty="0">
                <a:latin typeface="Calibri" panose="020F0502020204030204" pitchFamily="34" charset="0"/>
                <a:cs typeface="Calibri" panose="020F0502020204030204" pitchFamily="34" charset="0"/>
              </a:rPr>
            </a:br>
            <a:r>
              <a:rPr lang="en-CA" dirty="0">
                <a:latin typeface="Calibri" panose="020F0502020204030204" pitchFamily="34" charset="0"/>
                <a:cs typeface="Calibri" panose="020F0502020204030204" pitchFamily="34" charset="0"/>
              </a:rPr>
              <a:t> </a:t>
            </a:r>
          </a:p>
          <a:p>
            <a:pPr fontAlgn="base"/>
            <a:r>
              <a:rPr lang="en-CA" dirty="0">
                <a:latin typeface="Calibri" panose="020F0502020204030204" pitchFamily="34" charset="0"/>
                <a:cs typeface="Calibri" panose="020F0502020204030204" pitchFamily="34" charset="0"/>
              </a:rPr>
              <a:t>People need to advocate for increased financial assistance for senior who cannot afford to live in senior homes or long-term care housings.</a:t>
            </a:r>
            <a:br>
              <a:rPr lang="en-CA" dirty="0">
                <a:latin typeface="Calibri" panose="020F0502020204030204" pitchFamily="34" charset="0"/>
                <a:cs typeface="Calibri" panose="020F0502020204030204" pitchFamily="34" charset="0"/>
              </a:rPr>
            </a:br>
            <a:endParaRPr lang="en-CA" dirty="0">
              <a:latin typeface="Calibri" panose="020F0502020204030204" pitchFamily="34" charset="0"/>
              <a:cs typeface="Calibri" panose="020F0502020204030204" pitchFamily="34" charset="0"/>
            </a:endParaRPr>
          </a:p>
          <a:p>
            <a:pPr fontAlgn="base"/>
            <a:r>
              <a:rPr lang="en-CA" dirty="0">
                <a:latin typeface="Calibri" panose="020F0502020204030204" pitchFamily="34" charset="0"/>
                <a:cs typeface="Calibri" panose="020F0502020204030204" pitchFamily="34" charset="0"/>
              </a:rPr>
              <a:t>Seniors who are feeling vulnerable because of isolation,  powerlessness, dependence, and especially fear of violence,   may be victims of abuse. Abuse and disrespect operates in a pattern to maintain fear and dependence in the senior. </a:t>
            </a:r>
            <a:br>
              <a:rPr lang="en-CA" dirty="0">
                <a:latin typeface="Calibri" panose="020F0502020204030204" pitchFamily="34" charset="0"/>
                <a:cs typeface="Calibri" panose="020F0502020204030204" pitchFamily="34" charset="0"/>
              </a:rPr>
            </a:br>
            <a:endParaRPr lang="en-CA" dirty="0">
              <a:latin typeface="Calibri" panose="020F0502020204030204" pitchFamily="34" charset="0"/>
              <a:cs typeface="Calibri" panose="020F0502020204030204" pitchFamily="34" charset="0"/>
            </a:endParaRPr>
          </a:p>
          <a:p>
            <a:pPr fontAlgn="base"/>
            <a:r>
              <a:rPr lang="en-CA" dirty="0">
                <a:latin typeface="Calibri" panose="020F0502020204030204" pitchFamily="34" charset="0"/>
                <a:cs typeface="Calibri" panose="020F0502020204030204" pitchFamily="34" charset="0"/>
              </a:rPr>
              <a:t>When communities and members discuss the issues of</a:t>
            </a:r>
            <a:br>
              <a:rPr lang="en-CA" dirty="0">
                <a:latin typeface="Calibri" panose="020F0502020204030204" pitchFamily="34" charset="0"/>
                <a:cs typeface="Calibri" panose="020F0502020204030204" pitchFamily="34" charset="0"/>
              </a:rPr>
            </a:br>
            <a:r>
              <a:rPr lang="en-CA" dirty="0">
                <a:latin typeface="Calibri" panose="020F0502020204030204" pitchFamily="34" charset="0"/>
                <a:cs typeface="Calibri" panose="020F0502020204030204" pitchFamily="34" charset="0"/>
              </a:rPr>
              <a:t> elder abuse, it allows seniors to speak up if they are experiencing abuse. </a:t>
            </a:r>
          </a:p>
        </p:txBody>
      </p:sp>
      <p:sp>
        <p:nvSpPr>
          <p:cNvPr id="4" name="Slide Number Placeholder 3"/>
          <p:cNvSpPr>
            <a:spLocks noGrp="1"/>
          </p:cNvSpPr>
          <p:nvPr>
            <p:ph type="sldNum" sz="quarter" idx="15"/>
          </p:nvPr>
        </p:nvSpPr>
        <p:spPr/>
        <p:txBody>
          <a:bodyPr/>
          <a:lstStyle/>
          <a:p>
            <a:fld id="{9D6CFF60-E5BE-4702-9685-4E7123B59E18}" type="slidenum">
              <a:rPr lang="en-CA" smtClean="0"/>
              <a:t>23</a:t>
            </a:fld>
            <a:endParaRPr lang="en-CA"/>
          </a:p>
        </p:txBody>
      </p:sp>
    </p:spTree>
    <p:extLst>
      <p:ext uri="{BB962C8B-B14F-4D97-AF65-F5344CB8AC3E}">
        <p14:creationId xmlns:p14="http://schemas.microsoft.com/office/powerpoint/2010/main" val="7196481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7805488" cy="792088"/>
          </a:xfrm>
        </p:spPr>
        <p:txBody>
          <a:bodyPr>
            <a:normAutofit fontScale="90000"/>
          </a:bodyPr>
          <a:lstStyle/>
          <a:p>
            <a:pPr algn="ctr"/>
            <a:br>
              <a:rPr lang="en-CA" sz="4000" b="1" dirty="0">
                <a:latin typeface="Calibri" panose="020F0502020204030204" pitchFamily="34" charset="0"/>
                <a:cs typeface="Calibri" panose="020F0502020204030204" pitchFamily="34" charset="0"/>
              </a:rPr>
            </a:br>
            <a:br>
              <a:rPr lang="en-CA" sz="4000" b="1" dirty="0">
                <a:latin typeface="Calibri" panose="020F0502020204030204" pitchFamily="34" charset="0"/>
                <a:cs typeface="Calibri" panose="020F0502020204030204" pitchFamily="34" charset="0"/>
              </a:rPr>
            </a:br>
            <a:br>
              <a:rPr lang="en-CA" sz="4000" b="1" dirty="0">
                <a:latin typeface="Calibri" panose="020F0502020204030204" pitchFamily="34" charset="0"/>
                <a:cs typeface="Calibri" panose="020F0502020204030204" pitchFamily="34" charset="0"/>
              </a:rPr>
            </a:br>
            <a:br>
              <a:rPr lang="en-CA" sz="4000" b="1" dirty="0">
                <a:latin typeface="Calibri" panose="020F0502020204030204" pitchFamily="34" charset="0"/>
                <a:cs typeface="Calibri" panose="020F0502020204030204" pitchFamily="34" charset="0"/>
              </a:rPr>
            </a:br>
            <a:br>
              <a:rPr lang="en-CA" sz="4000" b="1" dirty="0">
                <a:latin typeface="Calibri" panose="020F0502020204030204" pitchFamily="34" charset="0"/>
                <a:cs typeface="Calibri" panose="020F0502020204030204" pitchFamily="34" charset="0"/>
              </a:rPr>
            </a:br>
            <a:r>
              <a:rPr lang="en-CA" sz="3600" b="1" dirty="0">
                <a:latin typeface="Calibri" panose="020F0502020204030204" pitchFamily="34" charset="0"/>
                <a:cs typeface="Calibri" panose="020F0502020204030204" pitchFamily="34" charset="0"/>
              </a:rPr>
              <a:t>Legislation protecting seniors</a:t>
            </a:r>
            <a:br>
              <a:rPr lang="en-CA" dirty="0"/>
            </a:br>
            <a:endParaRPr lang="en-CA" sz="2000" dirty="0"/>
          </a:p>
        </p:txBody>
      </p:sp>
      <p:sp>
        <p:nvSpPr>
          <p:cNvPr id="3" name="Content Placeholder 2"/>
          <p:cNvSpPr>
            <a:spLocks noGrp="1"/>
          </p:cNvSpPr>
          <p:nvPr>
            <p:ph sz="quarter" idx="1"/>
          </p:nvPr>
        </p:nvSpPr>
        <p:spPr>
          <a:xfrm>
            <a:off x="323528" y="980728"/>
            <a:ext cx="8415088" cy="5877272"/>
          </a:xfrm>
        </p:spPr>
        <p:txBody>
          <a:bodyPr>
            <a:normAutofit fontScale="62500" lnSpcReduction="20000"/>
          </a:bodyPr>
          <a:lstStyle/>
          <a:p>
            <a:pPr marL="0" indent="0">
              <a:buNone/>
            </a:pPr>
            <a:r>
              <a:rPr lang="en-CA" sz="2900" dirty="0">
                <a:latin typeface="Calibri" panose="020F0502020204030204" pitchFamily="34" charset="0"/>
                <a:cs typeface="Calibri" panose="020F0502020204030204" pitchFamily="34" charset="0"/>
              </a:rPr>
              <a:t>Elder abuse isn’t an offence of itself but is covered under the Canadian criminal code. Certain forms of abuse such as physical assault, assault, uttering threats, criminal harassment and sexual assault are crimes under the Code.</a:t>
            </a:r>
          </a:p>
          <a:p>
            <a:pPr marL="0" indent="0">
              <a:buNone/>
            </a:pPr>
            <a:r>
              <a:rPr lang="en-CA" sz="2900" dirty="0">
                <a:latin typeface="Calibri" panose="020F0502020204030204" pitchFamily="34" charset="0"/>
                <a:cs typeface="Calibri" panose="020F0502020204030204" pitchFamily="34" charset="0"/>
              </a:rPr>
              <a:t>Criminal Code provisions that may apply in cases of elder abuse:</a:t>
            </a:r>
          </a:p>
          <a:p>
            <a:pPr marL="0" indent="0">
              <a:buNone/>
            </a:pPr>
            <a:endParaRPr lang="en-CA" sz="2900" dirty="0">
              <a:latin typeface="Calibri" panose="020F0502020204030204" pitchFamily="34" charset="0"/>
              <a:cs typeface="Calibri" panose="020F0502020204030204" pitchFamily="34" charset="0"/>
            </a:endParaRPr>
          </a:p>
          <a:p>
            <a:pPr marL="0" indent="0">
              <a:buNone/>
            </a:pPr>
            <a:r>
              <a:rPr lang="en-CA" sz="2900" b="1" dirty="0">
                <a:latin typeface="Calibri" panose="020F0502020204030204" pitchFamily="34" charset="0"/>
                <a:cs typeface="Calibri" panose="020F0502020204030204" pitchFamily="34" charset="0"/>
              </a:rPr>
              <a:t>Financial Abuse:</a:t>
            </a:r>
          </a:p>
          <a:p>
            <a:r>
              <a:rPr lang="en-CA" sz="2900" dirty="0">
                <a:latin typeface="Calibri" panose="020F0502020204030204" pitchFamily="34" charset="0"/>
                <a:cs typeface="Calibri" panose="020F0502020204030204" pitchFamily="34" charset="0"/>
              </a:rPr>
              <a:t>Theft (s. 322, 328-332, 334)</a:t>
            </a:r>
          </a:p>
          <a:p>
            <a:r>
              <a:rPr lang="en-CA" sz="2900" dirty="0">
                <a:latin typeface="Calibri" panose="020F0502020204030204" pitchFamily="34" charset="0"/>
                <a:cs typeface="Calibri" panose="020F0502020204030204" pitchFamily="34" charset="0"/>
              </a:rPr>
              <a:t>Theft by holding power of attorney (s. 331)</a:t>
            </a:r>
          </a:p>
          <a:p>
            <a:r>
              <a:rPr lang="en-CA" sz="2900" dirty="0">
                <a:latin typeface="Calibri" panose="020F0502020204030204" pitchFamily="34" charset="0"/>
                <a:cs typeface="Calibri" panose="020F0502020204030204" pitchFamily="34" charset="0"/>
              </a:rPr>
              <a:t>Stopping mail with intent (s. 345)</a:t>
            </a:r>
          </a:p>
          <a:p>
            <a:r>
              <a:rPr lang="en-CA" sz="2900" dirty="0">
                <a:latin typeface="Calibri" panose="020F0502020204030204" pitchFamily="34" charset="0"/>
                <a:cs typeface="Calibri" panose="020F0502020204030204" pitchFamily="34" charset="0"/>
              </a:rPr>
              <a:t>Criminal breach of trust (s. 336)</a:t>
            </a:r>
          </a:p>
          <a:p>
            <a:r>
              <a:rPr lang="en-CA" sz="2900" dirty="0">
                <a:latin typeface="Calibri" panose="020F0502020204030204" pitchFamily="34" charset="0"/>
                <a:cs typeface="Calibri" panose="020F0502020204030204" pitchFamily="34" charset="0"/>
              </a:rPr>
              <a:t>Extortion (s. 346)</a:t>
            </a:r>
          </a:p>
          <a:p>
            <a:r>
              <a:rPr lang="en-CA" sz="2900" dirty="0">
                <a:latin typeface="Calibri" panose="020F0502020204030204" pitchFamily="34" charset="0"/>
                <a:cs typeface="Calibri" panose="020F0502020204030204" pitchFamily="34" charset="0"/>
              </a:rPr>
              <a:t>Forgery (s. 366)</a:t>
            </a:r>
          </a:p>
          <a:p>
            <a:r>
              <a:rPr lang="en-CA" sz="2900" dirty="0">
                <a:latin typeface="Calibri" panose="020F0502020204030204" pitchFamily="34" charset="0"/>
                <a:cs typeface="Calibri" panose="020F0502020204030204" pitchFamily="34" charset="0"/>
              </a:rPr>
              <a:t>Fraud (s. 380)</a:t>
            </a:r>
          </a:p>
          <a:p>
            <a:pPr marL="0" indent="0">
              <a:buNone/>
            </a:pPr>
            <a:endParaRPr lang="en-CA" sz="2900" dirty="0">
              <a:latin typeface="Calibri" panose="020F0502020204030204" pitchFamily="34" charset="0"/>
              <a:cs typeface="Calibri" panose="020F0502020204030204" pitchFamily="34" charset="0"/>
            </a:endParaRPr>
          </a:p>
          <a:p>
            <a:pPr marL="0" indent="0">
              <a:buNone/>
            </a:pPr>
            <a:r>
              <a:rPr lang="en-CA" sz="2900" b="1" dirty="0">
                <a:latin typeface="Calibri" panose="020F0502020204030204" pitchFamily="34" charset="0"/>
                <a:cs typeface="Calibri" panose="020F0502020204030204" pitchFamily="34" charset="0"/>
              </a:rPr>
              <a:t>Physical Abuse:</a:t>
            </a:r>
          </a:p>
          <a:p>
            <a:r>
              <a:rPr lang="en-CA" sz="2900" dirty="0">
                <a:latin typeface="Calibri" panose="020F0502020204030204" pitchFamily="34" charset="0"/>
                <a:cs typeface="Calibri" panose="020F0502020204030204" pitchFamily="34" charset="0"/>
              </a:rPr>
              <a:t>Murder (s. 229-231, 235)</a:t>
            </a:r>
          </a:p>
          <a:p>
            <a:r>
              <a:rPr lang="en-CA" sz="2900" dirty="0">
                <a:latin typeface="Calibri" panose="020F0502020204030204" pitchFamily="34" charset="0"/>
                <a:cs typeface="Calibri" panose="020F0502020204030204" pitchFamily="34" charset="0"/>
              </a:rPr>
              <a:t>Manslaughter (s. 234, 236)</a:t>
            </a:r>
          </a:p>
          <a:p>
            <a:r>
              <a:rPr lang="en-CA" sz="2900" dirty="0">
                <a:latin typeface="Calibri" panose="020F0502020204030204" pitchFamily="34" charset="0"/>
                <a:cs typeface="Calibri" panose="020F0502020204030204" pitchFamily="34" charset="0"/>
              </a:rPr>
              <a:t>Assault (s. 265-268)</a:t>
            </a:r>
          </a:p>
          <a:p>
            <a:r>
              <a:rPr lang="en-CA" sz="2900" dirty="0">
                <a:latin typeface="Calibri" panose="020F0502020204030204" pitchFamily="34" charset="0"/>
                <a:cs typeface="Calibri" panose="020F0502020204030204" pitchFamily="34" charset="0"/>
              </a:rPr>
              <a:t>Assault with a weapon or causing bodily harm (s. 267)</a:t>
            </a:r>
          </a:p>
          <a:p>
            <a:r>
              <a:rPr lang="en-CA" sz="2900" dirty="0">
                <a:latin typeface="Calibri" panose="020F0502020204030204" pitchFamily="34" charset="0"/>
                <a:cs typeface="Calibri" panose="020F0502020204030204" pitchFamily="34" charset="0"/>
              </a:rPr>
              <a:t>Unlawfully causing bodily harm (s. 269)</a:t>
            </a:r>
          </a:p>
          <a:p>
            <a:pPr marL="0" indent="0">
              <a:buNone/>
            </a:pPr>
            <a:endParaRPr lang="en-CA" dirty="0"/>
          </a:p>
          <a:p>
            <a:endParaRPr lang="en-CA" dirty="0"/>
          </a:p>
        </p:txBody>
      </p:sp>
      <p:sp>
        <p:nvSpPr>
          <p:cNvPr id="4" name="Slide Number Placeholder 3"/>
          <p:cNvSpPr>
            <a:spLocks noGrp="1"/>
          </p:cNvSpPr>
          <p:nvPr>
            <p:ph type="sldNum" sz="quarter" idx="15"/>
          </p:nvPr>
        </p:nvSpPr>
        <p:spPr/>
        <p:txBody>
          <a:bodyPr/>
          <a:lstStyle/>
          <a:p>
            <a:fld id="{9D6CFF60-E5BE-4702-9685-4E7123B59E18}" type="slidenum">
              <a:rPr lang="en-CA" smtClean="0"/>
              <a:t>24</a:t>
            </a:fld>
            <a:endParaRPr lang="en-CA"/>
          </a:p>
        </p:txBody>
      </p:sp>
    </p:spTree>
    <p:extLst>
      <p:ext uri="{BB962C8B-B14F-4D97-AF65-F5344CB8AC3E}">
        <p14:creationId xmlns:p14="http://schemas.microsoft.com/office/powerpoint/2010/main" val="38641747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172" y="22279"/>
            <a:ext cx="7467600" cy="742425"/>
          </a:xfrm>
        </p:spPr>
        <p:txBody>
          <a:bodyPr>
            <a:normAutofit/>
          </a:bodyPr>
          <a:lstStyle/>
          <a:p>
            <a:pPr algn="ctr"/>
            <a:r>
              <a:rPr lang="en-CA" sz="3600" b="1" dirty="0">
                <a:latin typeface="Calibri" panose="020F0502020204030204" pitchFamily="34" charset="0"/>
                <a:cs typeface="Calibri" panose="020F0502020204030204" pitchFamily="34" charset="0"/>
              </a:rPr>
              <a:t>Legislation protecting seniors</a:t>
            </a:r>
            <a:endParaRPr lang="en-CA" sz="3600" dirty="0">
              <a:latin typeface="Calibri" panose="020F0502020204030204" pitchFamily="34" charset="0"/>
              <a:cs typeface="Calibri" panose="020F0502020204030204" pitchFamily="34" charset="0"/>
            </a:endParaRPr>
          </a:p>
        </p:txBody>
      </p:sp>
      <p:sp>
        <p:nvSpPr>
          <p:cNvPr id="3" name="Content Placeholder 2"/>
          <p:cNvSpPr>
            <a:spLocks noGrp="1"/>
          </p:cNvSpPr>
          <p:nvPr>
            <p:ph sz="quarter" idx="1"/>
          </p:nvPr>
        </p:nvSpPr>
        <p:spPr>
          <a:xfrm>
            <a:off x="323528" y="971600"/>
            <a:ext cx="7992888" cy="5769768"/>
          </a:xfrm>
        </p:spPr>
        <p:txBody>
          <a:bodyPr>
            <a:normAutofit fontScale="92500" lnSpcReduction="10000"/>
          </a:bodyPr>
          <a:lstStyle/>
          <a:p>
            <a:pPr marL="0" indent="0">
              <a:buNone/>
            </a:pPr>
            <a:r>
              <a:rPr lang="en-CA" sz="1800" dirty="0">
                <a:latin typeface="Calibri" panose="020F0502020204030204" pitchFamily="34" charset="0"/>
                <a:cs typeface="Calibri" panose="020F0502020204030204" pitchFamily="34" charset="0"/>
              </a:rPr>
              <a:t>Sexual Abuse</a:t>
            </a:r>
          </a:p>
          <a:p>
            <a:r>
              <a:rPr lang="en-CA" sz="1800" dirty="0">
                <a:latin typeface="Calibri" panose="020F0502020204030204" pitchFamily="34" charset="0"/>
                <a:cs typeface="Calibri" panose="020F0502020204030204" pitchFamily="34" charset="0"/>
              </a:rPr>
              <a:t>Sexual assault (s. 271-273)</a:t>
            </a:r>
          </a:p>
          <a:p>
            <a:r>
              <a:rPr lang="en-CA" sz="1800" dirty="0">
                <a:latin typeface="Calibri" panose="020F0502020204030204" pitchFamily="34" charset="0"/>
                <a:cs typeface="Calibri" panose="020F0502020204030204" pitchFamily="34" charset="0"/>
              </a:rPr>
              <a:t>Sexual assault with a weapon, threats to a third party or causing bodily harm (s. 272)</a:t>
            </a:r>
          </a:p>
          <a:p>
            <a:r>
              <a:rPr lang="en-CA" sz="1800" dirty="0">
                <a:latin typeface="Calibri" panose="020F0502020204030204" pitchFamily="34" charset="0"/>
                <a:cs typeface="Calibri" panose="020F0502020204030204" pitchFamily="34" charset="0"/>
              </a:rPr>
              <a:t>Forcible confinement (s. 279.2)</a:t>
            </a:r>
          </a:p>
          <a:p>
            <a:pPr marL="0" indent="0">
              <a:buNone/>
            </a:pPr>
            <a:endParaRPr lang="en-CA" sz="1800" dirty="0">
              <a:latin typeface="Calibri" panose="020F0502020204030204" pitchFamily="34" charset="0"/>
              <a:cs typeface="Calibri" panose="020F0502020204030204" pitchFamily="34" charset="0"/>
            </a:endParaRPr>
          </a:p>
          <a:p>
            <a:pPr marL="0" indent="0">
              <a:buNone/>
            </a:pPr>
            <a:r>
              <a:rPr lang="en-CA" sz="1800" dirty="0">
                <a:latin typeface="Calibri" panose="020F0502020204030204" pitchFamily="34" charset="0"/>
                <a:cs typeface="Calibri" panose="020F0502020204030204" pitchFamily="34" charset="0"/>
              </a:rPr>
              <a:t>Psychological Abuse</a:t>
            </a:r>
          </a:p>
          <a:p>
            <a:r>
              <a:rPr lang="en-CA" sz="1800" dirty="0">
                <a:latin typeface="Calibri" panose="020F0502020204030204" pitchFamily="34" charset="0"/>
                <a:cs typeface="Calibri" panose="020F0502020204030204" pitchFamily="34" charset="0"/>
              </a:rPr>
              <a:t>Intimidation (s. 423)</a:t>
            </a:r>
          </a:p>
          <a:p>
            <a:r>
              <a:rPr lang="en-CA" sz="1800" dirty="0">
                <a:latin typeface="Calibri" panose="020F0502020204030204" pitchFamily="34" charset="0"/>
                <a:cs typeface="Calibri" panose="020F0502020204030204" pitchFamily="34" charset="0"/>
              </a:rPr>
              <a:t>Uttering threats (s. 264.1)</a:t>
            </a:r>
          </a:p>
          <a:p>
            <a:r>
              <a:rPr lang="en-CA" sz="1800" dirty="0">
                <a:latin typeface="Calibri" panose="020F0502020204030204" pitchFamily="34" charset="0"/>
                <a:cs typeface="Calibri" panose="020F0502020204030204" pitchFamily="34" charset="0"/>
              </a:rPr>
              <a:t>Harassing telephone calls (s. 372.2 and 372.3)</a:t>
            </a:r>
          </a:p>
          <a:p>
            <a:r>
              <a:rPr lang="en-CA" sz="1800" dirty="0">
                <a:latin typeface="Calibri" panose="020F0502020204030204" pitchFamily="34" charset="0"/>
                <a:cs typeface="Calibri" panose="020F0502020204030204" pitchFamily="34" charset="0"/>
              </a:rPr>
              <a:t>Criminal harassment (s. 264)</a:t>
            </a:r>
          </a:p>
          <a:p>
            <a:pPr marL="0" indent="0">
              <a:buNone/>
            </a:pPr>
            <a:endParaRPr lang="en-CA" sz="1800" dirty="0">
              <a:latin typeface="Calibri" panose="020F0502020204030204" pitchFamily="34" charset="0"/>
              <a:cs typeface="Calibri" panose="020F0502020204030204" pitchFamily="34" charset="0"/>
            </a:endParaRPr>
          </a:p>
          <a:p>
            <a:pPr marL="0" indent="0">
              <a:buNone/>
            </a:pPr>
            <a:r>
              <a:rPr lang="en-CA" sz="1800" dirty="0">
                <a:latin typeface="Calibri" panose="020F0502020204030204" pitchFamily="34" charset="0"/>
                <a:cs typeface="Calibri" panose="020F0502020204030204" pitchFamily="34" charset="0"/>
              </a:rPr>
              <a:t>Active Neglect</a:t>
            </a:r>
          </a:p>
          <a:p>
            <a:r>
              <a:rPr lang="en-CA" sz="1800" dirty="0">
                <a:latin typeface="Calibri" panose="020F0502020204030204" pitchFamily="34" charset="0"/>
                <a:cs typeface="Calibri" panose="020F0502020204030204" pitchFamily="34" charset="0"/>
              </a:rPr>
              <a:t>Criminal negligence causing bodily harm or death (s. 220-221)</a:t>
            </a:r>
          </a:p>
          <a:p>
            <a:r>
              <a:rPr lang="en-CA" sz="1800" dirty="0">
                <a:latin typeface="Calibri" panose="020F0502020204030204" pitchFamily="34" charset="0"/>
                <a:cs typeface="Calibri" panose="020F0502020204030204" pitchFamily="34" charset="0"/>
              </a:rPr>
              <a:t>Breach of duty to provide necessities (s. 215)</a:t>
            </a:r>
          </a:p>
          <a:p>
            <a:pPr marL="0" indent="0">
              <a:buNone/>
            </a:pPr>
            <a:endParaRPr lang="en-CA" sz="1800" dirty="0">
              <a:latin typeface="Calibri" panose="020F0502020204030204" pitchFamily="34" charset="0"/>
              <a:cs typeface="Calibri" panose="020F0502020204030204" pitchFamily="34" charset="0"/>
            </a:endParaRPr>
          </a:p>
          <a:p>
            <a:pPr marL="0" indent="0">
              <a:buNone/>
            </a:pPr>
            <a:r>
              <a:rPr lang="en-CA" sz="2200" dirty="0">
                <a:latin typeface="Calibri" panose="020F0502020204030204" pitchFamily="34" charset="0"/>
                <a:cs typeface="Calibri" panose="020F0502020204030204" pitchFamily="34" charset="0"/>
              </a:rPr>
              <a:t>The Criminal Code also includes a provision (s. 718.2) that requires the court, to consider factor such as evidence that the offence was</a:t>
            </a:r>
            <a:br>
              <a:rPr lang="en-CA" sz="2200" dirty="0">
                <a:latin typeface="Calibri" panose="020F0502020204030204" pitchFamily="34" charset="0"/>
                <a:cs typeface="Calibri" panose="020F0502020204030204" pitchFamily="34" charset="0"/>
              </a:rPr>
            </a:br>
            <a:r>
              <a:rPr lang="en-CA" sz="2200" dirty="0">
                <a:latin typeface="Calibri" panose="020F0502020204030204" pitchFamily="34" charset="0"/>
                <a:cs typeface="Calibri" panose="020F0502020204030204" pitchFamily="34" charset="0"/>
              </a:rPr>
              <a:t> </a:t>
            </a:r>
            <a:r>
              <a:rPr lang="en-CA" sz="2200" i="1" dirty="0">
                <a:latin typeface="Calibri" panose="020F0502020204030204" pitchFamily="34" charset="0"/>
                <a:cs typeface="Calibri" panose="020F0502020204030204" pitchFamily="34" charset="0"/>
              </a:rPr>
              <a:t>motivated by age or disability bias, hate or prejudice</a:t>
            </a:r>
            <a:r>
              <a:rPr lang="en-CA" sz="2200" dirty="0">
                <a:latin typeface="Calibri" panose="020F0502020204030204" pitchFamily="34" charset="0"/>
                <a:cs typeface="Calibri" panose="020F0502020204030204" pitchFamily="34" charset="0"/>
              </a:rPr>
              <a:t>.</a:t>
            </a:r>
          </a:p>
        </p:txBody>
      </p:sp>
      <p:sp>
        <p:nvSpPr>
          <p:cNvPr id="4" name="Slide Number Placeholder 3"/>
          <p:cNvSpPr>
            <a:spLocks noGrp="1"/>
          </p:cNvSpPr>
          <p:nvPr>
            <p:ph type="sldNum" sz="quarter" idx="15"/>
          </p:nvPr>
        </p:nvSpPr>
        <p:spPr/>
        <p:txBody>
          <a:bodyPr/>
          <a:lstStyle/>
          <a:p>
            <a:fld id="{9D6CFF60-E5BE-4702-9685-4E7123B59E18}" type="slidenum">
              <a:rPr lang="en-CA" smtClean="0"/>
              <a:t>25</a:t>
            </a:fld>
            <a:endParaRPr lang="en-CA"/>
          </a:p>
        </p:txBody>
      </p:sp>
    </p:spTree>
    <p:extLst>
      <p:ext uri="{BB962C8B-B14F-4D97-AF65-F5344CB8AC3E}">
        <p14:creationId xmlns:p14="http://schemas.microsoft.com/office/powerpoint/2010/main" val="10266757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787208" cy="1224136"/>
          </a:xfrm>
        </p:spPr>
        <p:txBody>
          <a:bodyPr>
            <a:noAutofit/>
          </a:bodyPr>
          <a:lstStyle/>
          <a:p>
            <a:r>
              <a:rPr lang="en-CA" sz="2800" b="1" dirty="0">
                <a:latin typeface="Calibri" panose="020F0502020204030204" pitchFamily="34" charset="0"/>
                <a:cs typeface="Calibri" panose="020F0502020204030204" pitchFamily="34" charset="0"/>
              </a:rPr>
              <a:t>Long-Term Care Homes Act, 2007 &amp; Retirement Homes Act, 2010 (Act)</a:t>
            </a:r>
          </a:p>
        </p:txBody>
      </p:sp>
      <p:sp>
        <p:nvSpPr>
          <p:cNvPr id="3" name="Content Placeholder 2"/>
          <p:cNvSpPr>
            <a:spLocks noGrp="1"/>
          </p:cNvSpPr>
          <p:nvPr>
            <p:ph sz="quarter" idx="1"/>
          </p:nvPr>
        </p:nvSpPr>
        <p:spPr/>
        <p:txBody>
          <a:bodyPr>
            <a:normAutofit fontScale="92500" lnSpcReduction="10000"/>
          </a:bodyPr>
          <a:lstStyle/>
          <a:p>
            <a:pPr marL="0" indent="0">
              <a:buNone/>
            </a:pPr>
            <a:r>
              <a:rPr lang="en-CA" sz="3200" b="1" dirty="0">
                <a:latin typeface="Calibri" panose="020F0502020204030204" pitchFamily="34" charset="0"/>
                <a:cs typeface="Calibri" panose="020F0502020204030204" pitchFamily="34" charset="0"/>
              </a:rPr>
              <a:t>First act: </a:t>
            </a:r>
          </a:p>
          <a:p>
            <a:pPr lvl="1"/>
            <a:r>
              <a:rPr lang="en-CA" sz="2900" dirty="0">
                <a:latin typeface="Calibri" panose="020F0502020204030204" pitchFamily="34" charset="0"/>
                <a:cs typeface="Calibri" panose="020F0502020204030204" pitchFamily="34" charset="0"/>
              </a:rPr>
              <a:t>There are provisions to protect residents from elder abuse:</a:t>
            </a:r>
          </a:p>
          <a:p>
            <a:pPr lvl="2"/>
            <a:r>
              <a:rPr lang="en-CA" sz="2600" dirty="0">
                <a:latin typeface="Calibri" panose="020F0502020204030204" pitchFamily="34" charset="0"/>
                <a:cs typeface="Calibri" panose="020F0502020204030204" pitchFamily="34" charset="0"/>
              </a:rPr>
              <a:t>Promoting zero tolerance of abuse and duty to protect </a:t>
            </a:r>
          </a:p>
          <a:p>
            <a:pPr lvl="2"/>
            <a:r>
              <a:rPr lang="en-CA" sz="2600" dirty="0">
                <a:latin typeface="Calibri" panose="020F0502020204030204" pitchFamily="34" charset="0"/>
                <a:cs typeface="Calibri" panose="020F0502020204030204" pitchFamily="34" charset="0"/>
              </a:rPr>
              <a:t>More details of this legislation can be accessed in Section 19 Prevention of Abuse and Neglect</a:t>
            </a:r>
            <a:endParaRPr lang="en-CA" sz="3200" dirty="0">
              <a:latin typeface="Calibri" panose="020F0502020204030204" pitchFamily="34" charset="0"/>
              <a:cs typeface="Calibri" panose="020F0502020204030204" pitchFamily="34" charset="0"/>
            </a:endParaRPr>
          </a:p>
          <a:p>
            <a:pPr marL="0" indent="0">
              <a:buNone/>
            </a:pPr>
            <a:r>
              <a:rPr lang="en-CA" sz="3200" b="1" dirty="0">
                <a:latin typeface="Calibri" panose="020F0502020204030204" pitchFamily="34" charset="0"/>
                <a:cs typeface="Calibri" panose="020F0502020204030204" pitchFamily="34" charset="0"/>
              </a:rPr>
              <a:t>Second act: </a:t>
            </a:r>
          </a:p>
          <a:p>
            <a:pPr lvl="1"/>
            <a:r>
              <a:rPr lang="en-CA" sz="2900" dirty="0">
                <a:latin typeface="Calibri" panose="020F0502020204030204" pitchFamily="34" charset="0"/>
                <a:cs typeface="Calibri" panose="020F0502020204030204" pitchFamily="34" charset="0"/>
              </a:rPr>
              <a:t>If one observes elder abuse is occurring it is mandatory for people to report under Section 75 to the Registrar of the Retirement Homes Regulatory Authority (RHRA)</a:t>
            </a:r>
            <a:endParaRPr lang="en-CA" sz="17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5"/>
          </p:nvPr>
        </p:nvSpPr>
        <p:spPr/>
        <p:txBody>
          <a:bodyPr/>
          <a:lstStyle/>
          <a:p>
            <a:fld id="{9D6CFF60-E5BE-4702-9685-4E7123B59E18}" type="slidenum">
              <a:rPr lang="en-CA" smtClean="0"/>
              <a:t>26</a:t>
            </a:fld>
            <a:endParaRPr lang="en-CA"/>
          </a:p>
        </p:txBody>
      </p:sp>
    </p:spTree>
    <p:extLst>
      <p:ext uri="{BB962C8B-B14F-4D97-AF65-F5344CB8AC3E}">
        <p14:creationId xmlns:p14="http://schemas.microsoft.com/office/powerpoint/2010/main" val="22410435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467600" cy="1224136"/>
          </a:xfrm>
        </p:spPr>
        <p:txBody>
          <a:bodyPr>
            <a:noAutofit/>
          </a:bodyPr>
          <a:lstStyle/>
          <a:p>
            <a:br>
              <a:rPr lang="en-CA" sz="4000" b="1" dirty="0">
                <a:latin typeface="Calibri" panose="020F0502020204030204" pitchFamily="34" charset="0"/>
                <a:cs typeface="Calibri" panose="020F0502020204030204" pitchFamily="34" charset="0"/>
              </a:rPr>
            </a:br>
            <a:br>
              <a:rPr lang="en-CA" sz="4000" b="1" dirty="0">
                <a:latin typeface="Calibri" panose="020F0502020204030204" pitchFamily="34" charset="0"/>
                <a:cs typeface="Calibri" panose="020F0502020204030204" pitchFamily="34" charset="0"/>
              </a:rPr>
            </a:br>
            <a:br>
              <a:rPr lang="en-CA" sz="4000" b="1" dirty="0">
                <a:latin typeface="Calibri" panose="020F0502020204030204" pitchFamily="34" charset="0"/>
                <a:cs typeface="Calibri" panose="020F0502020204030204" pitchFamily="34" charset="0"/>
              </a:rPr>
            </a:br>
            <a:br>
              <a:rPr lang="en-CA" sz="4000" b="1" dirty="0">
                <a:latin typeface="Calibri" panose="020F0502020204030204" pitchFamily="34" charset="0"/>
                <a:cs typeface="Calibri" panose="020F0502020204030204" pitchFamily="34" charset="0"/>
              </a:rPr>
            </a:br>
            <a:br>
              <a:rPr lang="en-CA" sz="4000" b="1" dirty="0">
                <a:latin typeface="Calibri" panose="020F0502020204030204" pitchFamily="34" charset="0"/>
                <a:cs typeface="Calibri" panose="020F0502020204030204" pitchFamily="34" charset="0"/>
              </a:rPr>
            </a:br>
            <a:br>
              <a:rPr lang="en-CA" sz="4000" b="1" dirty="0">
                <a:latin typeface="Calibri" panose="020F0502020204030204" pitchFamily="34" charset="0"/>
                <a:cs typeface="Calibri" panose="020F0502020204030204" pitchFamily="34" charset="0"/>
              </a:rPr>
            </a:br>
            <a:r>
              <a:rPr lang="en-CA" sz="2800" b="1" dirty="0">
                <a:latin typeface="Calibri" panose="020F0502020204030204" pitchFamily="34" charset="0"/>
                <a:cs typeface="Calibri" panose="020F0502020204030204" pitchFamily="34" charset="0"/>
              </a:rPr>
              <a:t>Contact numbers assisting seniors in distress or risk in elder abuse</a:t>
            </a:r>
          </a:p>
        </p:txBody>
      </p:sp>
      <p:sp>
        <p:nvSpPr>
          <p:cNvPr id="3" name="Content Placeholder 2"/>
          <p:cNvSpPr>
            <a:spLocks noGrp="1"/>
          </p:cNvSpPr>
          <p:nvPr>
            <p:ph sz="quarter" idx="1"/>
          </p:nvPr>
        </p:nvSpPr>
        <p:spPr>
          <a:xfrm>
            <a:off x="467544" y="1484784"/>
            <a:ext cx="8271072" cy="5373216"/>
          </a:xfrm>
        </p:spPr>
        <p:txBody>
          <a:bodyPr>
            <a:normAutofit/>
          </a:bodyPr>
          <a:lstStyle/>
          <a:p>
            <a:r>
              <a:rPr lang="en-CA" sz="2800" dirty="0">
                <a:latin typeface="Calibri" panose="020F0502020204030204" pitchFamily="34" charset="0"/>
                <a:cs typeface="Calibri" panose="020F0502020204030204" pitchFamily="34" charset="0"/>
              </a:rPr>
              <a:t>Nepean Rideau and Osgoode Community Resource Centre, Elder Abuse Response and Referral Service 613-596-5626 ext.230</a:t>
            </a:r>
          </a:p>
          <a:p>
            <a:pPr marL="0" indent="0">
              <a:buNone/>
            </a:pPr>
            <a:r>
              <a:rPr lang="en-CA" sz="2800" b="1" dirty="0">
                <a:latin typeface="Calibri" panose="020F0502020204030204" pitchFamily="34" charset="0"/>
                <a:cs typeface="Calibri" panose="020F0502020204030204" pitchFamily="34" charset="0"/>
              </a:rPr>
              <a:t>Ottawa Police Resources:</a:t>
            </a:r>
          </a:p>
          <a:p>
            <a:r>
              <a:rPr lang="en-CA" sz="2800" dirty="0">
                <a:latin typeface="Calibri" panose="020F0502020204030204" pitchFamily="34" charset="0"/>
                <a:cs typeface="Calibri" panose="020F0502020204030204" pitchFamily="34" charset="0"/>
              </a:rPr>
              <a:t>Elder Abuse Information Line: 613-236-1222 ext.2400 or Victim Crisis Unit: 613-236-1222 ext. 2223 For Emergencies ONLY 911</a:t>
            </a:r>
          </a:p>
          <a:p>
            <a:r>
              <a:rPr lang="en-CA" sz="2800" dirty="0">
                <a:latin typeface="Calibri" panose="020F0502020204030204" pitchFamily="34" charset="0"/>
                <a:cs typeface="Calibri" panose="020F0502020204030204" pitchFamily="34" charset="0"/>
              </a:rPr>
              <a:t>Seniors’ Safety Line: 1-866-299-1011</a:t>
            </a:r>
          </a:p>
          <a:p>
            <a:r>
              <a:rPr lang="en-CA" sz="2800" dirty="0">
                <a:latin typeface="Calibri" panose="020F0502020204030204" pitchFamily="34" charset="0"/>
                <a:cs typeface="Calibri" panose="020F0502020204030204" pitchFamily="34" charset="0"/>
              </a:rPr>
              <a:t>Distress Centre Ottawa: 613-238-3311</a:t>
            </a:r>
          </a:p>
          <a:p>
            <a:r>
              <a:rPr lang="en-CA" sz="2800" dirty="0">
                <a:latin typeface="Calibri" panose="020F0502020204030204" pitchFamily="34" charset="0"/>
                <a:cs typeface="Calibri" panose="020F0502020204030204" pitchFamily="34" charset="0"/>
              </a:rPr>
              <a:t>Ottawa Public Health: 613-580-6744</a:t>
            </a:r>
          </a:p>
          <a:p>
            <a:endParaRPr lang="en-CA" dirty="0"/>
          </a:p>
        </p:txBody>
      </p:sp>
      <p:sp>
        <p:nvSpPr>
          <p:cNvPr id="4" name="Slide Number Placeholder 3"/>
          <p:cNvSpPr>
            <a:spLocks noGrp="1"/>
          </p:cNvSpPr>
          <p:nvPr>
            <p:ph type="sldNum" sz="quarter" idx="15"/>
          </p:nvPr>
        </p:nvSpPr>
        <p:spPr/>
        <p:txBody>
          <a:bodyPr/>
          <a:lstStyle/>
          <a:p>
            <a:fld id="{9D6CFF60-E5BE-4702-9685-4E7123B59E18}" type="slidenum">
              <a:rPr lang="en-CA" smtClean="0"/>
              <a:t>27</a:t>
            </a:fld>
            <a:endParaRPr lang="en-CA"/>
          </a:p>
        </p:txBody>
      </p:sp>
    </p:spTree>
    <p:extLst>
      <p:ext uri="{BB962C8B-B14F-4D97-AF65-F5344CB8AC3E}">
        <p14:creationId xmlns:p14="http://schemas.microsoft.com/office/powerpoint/2010/main" val="42932169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81416" cy="1143000"/>
          </a:xfrm>
        </p:spPr>
        <p:txBody>
          <a:bodyPr>
            <a:noAutofit/>
          </a:bodyPr>
          <a:lstStyle/>
          <a:p>
            <a:pPr algn="ctr"/>
            <a:r>
              <a:rPr lang="en-CA" sz="4000" b="1" dirty="0">
                <a:latin typeface="Calibri" panose="020F0502020204030204" pitchFamily="34" charset="0"/>
                <a:cs typeface="Calibri" panose="020F0502020204030204" pitchFamily="34" charset="0"/>
              </a:rPr>
              <a:t>Please complete our </a:t>
            </a:r>
            <a:br>
              <a:rPr lang="en-CA" sz="4000" b="1" dirty="0">
                <a:latin typeface="Calibri" panose="020F0502020204030204" pitchFamily="34" charset="0"/>
                <a:cs typeface="Calibri" panose="020F0502020204030204" pitchFamily="34" charset="0"/>
              </a:rPr>
            </a:br>
            <a:r>
              <a:rPr lang="en-CA" sz="4000" b="1" dirty="0">
                <a:latin typeface="Calibri" panose="020F0502020204030204" pitchFamily="34" charset="0"/>
                <a:cs typeface="Calibri" panose="020F0502020204030204" pitchFamily="34" charset="0"/>
              </a:rPr>
              <a:t>online evaluation form</a:t>
            </a:r>
          </a:p>
        </p:txBody>
      </p:sp>
      <p:sp>
        <p:nvSpPr>
          <p:cNvPr id="3" name="Content Placeholder 2"/>
          <p:cNvSpPr>
            <a:spLocks noGrp="1"/>
          </p:cNvSpPr>
          <p:nvPr>
            <p:ph sz="quarter" idx="1"/>
          </p:nvPr>
        </p:nvSpPr>
        <p:spPr/>
        <p:txBody>
          <a:bodyPr/>
          <a:lstStyle/>
          <a:p>
            <a:r>
              <a:rPr lang="en-CA" sz="2800" dirty="0">
                <a:latin typeface="Calibri" panose="020F0502020204030204" pitchFamily="34" charset="0"/>
                <a:cs typeface="Calibri" panose="020F0502020204030204" pitchFamily="34" charset="0"/>
              </a:rPr>
              <a:t>Online evaluation form link:</a:t>
            </a:r>
          </a:p>
          <a:p>
            <a:pPr marL="0" indent="0">
              <a:buNone/>
            </a:pPr>
            <a:r>
              <a:rPr lang="en-CA" sz="2800" dirty="0">
                <a:latin typeface="Calibri" panose="020F0502020204030204" pitchFamily="34" charset="0"/>
                <a:cs typeface="Calibri" panose="020F0502020204030204" pitchFamily="34" charset="0"/>
                <a:hlinkClick r:id="rId3"/>
              </a:rPr>
              <a:t>https://form.jotform.com/202865431658259</a:t>
            </a:r>
            <a:endParaRPr lang="en-CA" sz="2800" dirty="0">
              <a:latin typeface="Calibri" panose="020F0502020204030204" pitchFamily="34" charset="0"/>
              <a:cs typeface="Calibri" panose="020F0502020204030204" pitchFamily="34" charset="0"/>
            </a:endParaRPr>
          </a:p>
          <a:p>
            <a:pPr marL="0" indent="0">
              <a:buNone/>
            </a:pPr>
            <a:endParaRPr lang="en-CA" sz="2800" dirty="0">
              <a:latin typeface="Calibri" panose="020F0502020204030204" pitchFamily="34" charset="0"/>
              <a:cs typeface="Calibri" panose="020F0502020204030204" pitchFamily="34" charset="0"/>
            </a:endParaRPr>
          </a:p>
          <a:p>
            <a:pPr marL="0" indent="0">
              <a:buNone/>
            </a:pPr>
            <a:endParaRPr lang="en-CA" sz="2800" dirty="0">
              <a:latin typeface="Calibri" panose="020F0502020204030204" pitchFamily="34" charset="0"/>
              <a:cs typeface="Calibri" panose="020F0502020204030204" pitchFamily="34" charset="0"/>
            </a:endParaRPr>
          </a:p>
          <a:p>
            <a:pPr marL="0" indent="0">
              <a:buNone/>
            </a:pPr>
            <a:endParaRPr lang="en-CA" sz="2800" dirty="0">
              <a:latin typeface="Calibri" panose="020F0502020204030204" pitchFamily="34" charset="0"/>
              <a:cs typeface="Calibri" panose="020F0502020204030204" pitchFamily="34" charset="0"/>
            </a:endParaRPr>
          </a:p>
          <a:p>
            <a:pPr marL="0" indent="0">
              <a:buNone/>
            </a:pPr>
            <a:endParaRPr lang="en-CA" sz="2800" dirty="0">
              <a:latin typeface="Calibri" panose="020F0502020204030204" pitchFamily="34" charset="0"/>
              <a:cs typeface="Calibri" panose="020F0502020204030204" pitchFamily="34" charset="0"/>
            </a:endParaRPr>
          </a:p>
          <a:p>
            <a:pPr marL="0" indent="0">
              <a:buNone/>
            </a:pPr>
            <a:endParaRPr lang="en-CA" dirty="0"/>
          </a:p>
          <a:p>
            <a:pPr marL="0" indent="0">
              <a:buNone/>
            </a:pPr>
            <a:endParaRPr lang="en-CA" dirty="0"/>
          </a:p>
        </p:txBody>
      </p:sp>
      <p:sp>
        <p:nvSpPr>
          <p:cNvPr id="4" name="Slide Number Placeholder 3"/>
          <p:cNvSpPr>
            <a:spLocks noGrp="1"/>
          </p:cNvSpPr>
          <p:nvPr>
            <p:ph type="sldNum" sz="quarter" idx="15"/>
          </p:nvPr>
        </p:nvSpPr>
        <p:spPr/>
        <p:txBody>
          <a:bodyPr/>
          <a:lstStyle/>
          <a:p>
            <a:fld id="{9D6CFF60-E5BE-4702-9685-4E7123B59E18}" type="slidenum">
              <a:rPr lang="en-CA" smtClean="0"/>
              <a:t>28</a:t>
            </a:fld>
            <a:endParaRPr lang="en-CA"/>
          </a:p>
        </p:txBody>
      </p:sp>
      <p:pic>
        <p:nvPicPr>
          <p:cNvPr id="7" name="Picture 6"/>
          <p:cNvPicPr/>
          <p:nvPr/>
        </p:nvPicPr>
        <p:blipFill rotWithShape="1">
          <a:blip r:embed="rId4"/>
          <a:srcRect l="25797" t="12681" r="27202" b="10128"/>
          <a:stretch/>
        </p:blipFill>
        <p:spPr bwMode="auto">
          <a:xfrm>
            <a:off x="1835696" y="2708920"/>
            <a:ext cx="4680520" cy="394759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320326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467600" cy="648072"/>
          </a:xfrm>
        </p:spPr>
        <p:txBody>
          <a:bodyPr/>
          <a:lstStyle/>
          <a:p>
            <a:r>
              <a:rPr lang="en-CA" b="1" dirty="0">
                <a:latin typeface="Calibri" panose="020F0502020204030204" pitchFamily="34" charset="0"/>
                <a:cs typeface="Calibri" panose="020F0502020204030204" pitchFamily="34" charset="0"/>
              </a:rPr>
              <a:t>References</a:t>
            </a:r>
          </a:p>
        </p:txBody>
      </p:sp>
      <p:sp>
        <p:nvSpPr>
          <p:cNvPr id="3" name="Content Placeholder 2"/>
          <p:cNvSpPr>
            <a:spLocks noGrp="1"/>
          </p:cNvSpPr>
          <p:nvPr>
            <p:ph sz="quarter" idx="1"/>
          </p:nvPr>
        </p:nvSpPr>
        <p:spPr>
          <a:xfrm>
            <a:off x="251520" y="836712"/>
            <a:ext cx="8487096" cy="6021288"/>
          </a:xfrm>
        </p:spPr>
        <p:txBody>
          <a:bodyPr>
            <a:normAutofit fontScale="25000" lnSpcReduction="20000"/>
          </a:bodyPr>
          <a:lstStyle/>
          <a:p>
            <a:r>
              <a:rPr lang="en-CA" sz="6400" dirty="0">
                <a:latin typeface="Calibri" panose="020F0502020204030204" pitchFamily="34" charset="0"/>
                <a:cs typeface="Calibri" panose="020F0502020204030204" pitchFamily="34" charset="0"/>
              </a:rPr>
              <a:t>CANADIAN ASSOCIATION OF OCCUPATIONAL THERAPISTS (2013). STRATEGIES FOR INTERPROFESSIONAL HEALTH </a:t>
            </a:r>
            <a:r>
              <a:rPr lang="en-CA" sz="6400" dirty="0" err="1">
                <a:solidFill>
                  <a:schemeClr val="bg1"/>
                </a:solidFill>
                <a:latin typeface="Calibri" panose="020F0502020204030204" pitchFamily="34" charset="0"/>
                <a:cs typeface="Calibri" panose="020F0502020204030204" pitchFamily="34" charset="0"/>
              </a:rPr>
              <a:t>bbbb</a:t>
            </a:r>
            <a:r>
              <a:rPr lang="en-CA" sz="6400" dirty="0" err="1">
                <a:latin typeface="Calibri" panose="020F0502020204030204" pitchFamily="34" charset="0"/>
                <a:cs typeface="Calibri" panose="020F0502020204030204" pitchFamily="34" charset="0"/>
              </a:rPr>
              <a:t>CARE</a:t>
            </a:r>
            <a:r>
              <a:rPr lang="en-CA" sz="6400" dirty="0">
                <a:latin typeface="Calibri" panose="020F0502020204030204" pitchFamily="34" charset="0"/>
                <a:cs typeface="Calibri" panose="020F0502020204030204" pitchFamily="34" charset="0"/>
              </a:rPr>
              <a:t> </a:t>
            </a:r>
            <a:r>
              <a:rPr lang="en-CA" sz="6400" dirty="0">
                <a:solidFill>
                  <a:schemeClr val="bg1"/>
                </a:solidFill>
                <a:latin typeface="Calibri" panose="020F0502020204030204" pitchFamily="34" charset="0"/>
                <a:cs typeface="Calibri" panose="020F0502020204030204" pitchFamily="34" charset="0"/>
              </a:rPr>
              <a:t> </a:t>
            </a:r>
            <a:r>
              <a:rPr lang="en-CA" sz="6400" dirty="0">
                <a:latin typeface="Calibri" panose="020F0502020204030204" pitchFamily="34" charset="0"/>
                <a:cs typeface="Calibri" panose="020F0502020204030204" pitchFamily="34" charset="0"/>
              </a:rPr>
              <a:t>PROVIDERS TOADDRESS ELDER ABUSE/MISTREATMENT. Retrieved from </a:t>
            </a:r>
            <a:r>
              <a:rPr lang="en-CA" sz="6400" dirty="0">
                <a:solidFill>
                  <a:schemeClr val="bg1"/>
                </a:solidFill>
                <a:latin typeface="Calibri" panose="020F0502020204030204" pitchFamily="34" charset="0"/>
                <a:cs typeface="Calibri" panose="020F0502020204030204" pitchFamily="34" charset="0"/>
              </a:rPr>
              <a:t> bbbb</a:t>
            </a:r>
            <a:r>
              <a:rPr lang="en-CA" sz="6400" dirty="0">
                <a:latin typeface="Calibri" panose="020F0502020204030204" pitchFamily="34" charset="0"/>
                <a:cs typeface="Calibri" panose="020F0502020204030204" pitchFamily="34" charset="0"/>
              </a:rPr>
              <a:t>https://www.caot.ca/document/5856/ENG_ElderAbuseGuidelines.pdf.</a:t>
            </a:r>
          </a:p>
          <a:p>
            <a:r>
              <a:rPr lang="en-CA" sz="6400" dirty="0" err="1">
                <a:latin typeface="Calibri" panose="020F0502020204030204" pitchFamily="34" charset="0"/>
                <a:cs typeface="Calibri" panose="020F0502020204030204" pitchFamily="34" charset="0"/>
              </a:rPr>
              <a:t>Carefirst</a:t>
            </a:r>
            <a:r>
              <a:rPr lang="en-CA" sz="6400" dirty="0">
                <a:latin typeface="Calibri" panose="020F0502020204030204" pitchFamily="34" charset="0"/>
                <a:cs typeface="Calibri" panose="020F0502020204030204" pitchFamily="34" charset="0"/>
              </a:rPr>
              <a:t>. (</a:t>
            </a:r>
            <a:r>
              <a:rPr lang="en-CA" sz="6400" dirty="0" err="1">
                <a:latin typeface="Calibri" panose="020F0502020204030204" pitchFamily="34" charset="0"/>
                <a:cs typeface="Calibri" panose="020F0502020204030204" pitchFamily="34" charset="0"/>
              </a:rPr>
              <a:t>n.d.</a:t>
            </a:r>
            <a:r>
              <a:rPr lang="en-CA" sz="6400" dirty="0">
                <a:latin typeface="Calibri" panose="020F0502020204030204" pitchFamily="34" charset="0"/>
                <a:cs typeface="Calibri" panose="020F0502020204030204" pitchFamily="34" charset="0"/>
              </a:rPr>
              <a:t>). Elder Abuse Helpline. Retrieved from </a:t>
            </a:r>
            <a:r>
              <a:rPr lang="en-CA" sz="6400" dirty="0">
                <a:solidFill>
                  <a:schemeClr val="bg1"/>
                </a:solidFill>
                <a:latin typeface="Calibri" panose="020F0502020204030204" pitchFamily="34" charset="0"/>
                <a:cs typeface="Calibri" panose="020F0502020204030204" pitchFamily="34" charset="0"/>
              </a:rPr>
              <a:t> </a:t>
            </a:r>
            <a:r>
              <a:rPr lang="en-CA" sz="6400" dirty="0">
                <a:latin typeface="Calibri" panose="020F0502020204030204" pitchFamily="34" charset="0"/>
                <a:cs typeface="Calibri" panose="020F0502020204030204" pitchFamily="34" charset="0"/>
              </a:rPr>
              <a:t>https://carefirstontario.ca/services/elder-abuse/</a:t>
            </a:r>
          </a:p>
          <a:p>
            <a:r>
              <a:rPr lang="en-CA" sz="6400" dirty="0">
                <a:latin typeface="Calibri" panose="020F0502020204030204" pitchFamily="34" charset="0"/>
                <a:cs typeface="Calibri" panose="020F0502020204030204" pitchFamily="34" charset="0"/>
              </a:rPr>
              <a:t>Council of Reduce Elder Abuse BC. (</a:t>
            </a:r>
            <a:r>
              <a:rPr lang="en-CA" sz="6400" dirty="0" err="1">
                <a:latin typeface="Calibri" panose="020F0502020204030204" pitchFamily="34" charset="0"/>
                <a:cs typeface="Calibri" panose="020F0502020204030204" pitchFamily="34" charset="0"/>
              </a:rPr>
              <a:t>n.d.</a:t>
            </a:r>
            <a:r>
              <a:rPr lang="en-CA" sz="6400" dirty="0">
                <a:latin typeface="Calibri" panose="020F0502020204030204" pitchFamily="34" charset="0"/>
                <a:cs typeface="Calibri" panose="020F0502020204030204" pitchFamily="34" charset="0"/>
              </a:rPr>
              <a:t>). SUCCESS: Outreach to Chinese </a:t>
            </a:r>
            <a:r>
              <a:rPr lang="en-CA" sz="6400" dirty="0">
                <a:solidFill>
                  <a:schemeClr val="bg1"/>
                </a:solidFill>
                <a:latin typeface="Calibri" panose="020F0502020204030204" pitchFamily="34" charset="0"/>
                <a:cs typeface="Calibri" panose="020F0502020204030204" pitchFamily="34" charset="0"/>
              </a:rPr>
              <a:t> </a:t>
            </a:r>
            <a:r>
              <a:rPr lang="en-CA" sz="6400" dirty="0">
                <a:latin typeface="Calibri" panose="020F0502020204030204" pitchFamily="34" charset="0"/>
                <a:cs typeface="Calibri" panose="020F0502020204030204" pitchFamily="34" charset="0"/>
              </a:rPr>
              <a:t>Immigrant Communities in Metro </a:t>
            </a:r>
            <a:r>
              <a:rPr lang="en-CA" sz="6400" dirty="0" err="1">
                <a:solidFill>
                  <a:schemeClr val="bg1"/>
                </a:solidFill>
                <a:latin typeface="Calibri" panose="020F0502020204030204" pitchFamily="34" charset="0"/>
                <a:cs typeface="Calibri" panose="020F0502020204030204" pitchFamily="34" charset="0"/>
              </a:rPr>
              <a:t>bbbb</a:t>
            </a:r>
            <a:r>
              <a:rPr lang="en-CA" sz="6400" dirty="0" err="1">
                <a:latin typeface="Calibri" panose="020F0502020204030204" pitchFamily="34" charset="0"/>
                <a:cs typeface="Calibri" panose="020F0502020204030204" pitchFamily="34" charset="0"/>
              </a:rPr>
              <a:t>Vancouver</a:t>
            </a:r>
            <a:r>
              <a:rPr lang="en-CA" sz="6400" dirty="0">
                <a:latin typeface="Calibri" panose="020F0502020204030204" pitchFamily="34" charset="0"/>
                <a:cs typeface="Calibri" panose="020F0502020204030204" pitchFamily="34" charset="0"/>
              </a:rPr>
              <a:t>. Retrieved from </a:t>
            </a:r>
            <a:r>
              <a:rPr lang="en-CA" sz="6400" dirty="0">
                <a:solidFill>
                  <a:schemeClr val="bg1"/>
                </a:solidFill>
                <a:latin typeface="Calibri" panose="020F0502020204030204" pitchFamily="34" charset="0"/>
                <a:cs typeface="Calibri" panose="020F0502020204030204" pitchFamily="34" charset="0"/>
              </a:rPr>
              <a:t> </a:t>
            </a:r>
            <a:r>
              <a:rPr lang="en-CA" sz="6400" dirty="0">
                <a:latin typeface="Calibri" panose="020F0502020204030204" pitchFamily="34" charset="0"/>
                <a:cs typeface="Calibri" panose="020F0502020204030204" pitchFamily="34" charset="0"/>
              </a:rPr>
              <a:t>https://reduceelderabusebc.ca/capacity-building-projects/success-outreach-</a:t>
            </a:r>
            <a:r>
              <a:rPr lang="en-CA" sz="6400" dirty="0">
                <a:solidFill>
                  <a:schemeClr val="bg1"/>
                </a:solidFill>
                <a:latin typeface="Calibri" panose="020F0502020204030204" pitchFamily="34" charset="0"/>
                <a:cs typeface="Calibri" panose="020F0502020204030204" pitchFamily="34" charset="0"/>
              </a:rPr>
              <a:t>bbbb</a:t>
            </a:r>
            <a:r>
              <a:rPr lang="en-CA" sz="6400" dirty="0">
                <a:latin typeface="Calibri" panose="020F0502020204030204" pitchFamily="34" charset="0"/>
                <a:cs typeface="Calibri" panose="020F0502020204030204" pitchFamily="34" charset="0"/>
              </a:rPr>
              <a:t>chinese-imbbbbmigrant-communities-metro-vancouver/</a:t>
            </a:r>
          </a:p>
          <a:p>
            <a:r>
              <a:rPr lang="en-CA" sz="6400" dirty="0">
                <a:latin typeface="Calibri" panose="020F0502020204030204" pitchFamily="34" charset="0"/>
                <a:cs typeface="Calibri" panose="020F0502020204030204" pitchFamily="34" charset="0"/>
              </a:rPr>
              <a:t>Elder Abuse Prevention (ON). (</a:t>
            </a:r>
            <a:r>
              <a:rPr lang="en-CA" sz="6400" dirty="0" err="1">
                <a:latin typeface="Calibri" panose="020F0502020204030204" pitchFamily="34" charset="0"/>
                <a:cs typeface="Calibri" panose="020F0502020204030204" pitchFamily="34" charset="0"/>
              </a:rPr>
              <a:t>n.d.</a:t>
            </a:r>
            <a:r>
              <a:rPr lang="en-CA" sz="6400" dirty="0">
                <a:latin typeface="Calibri" panose="020F0502020204030204" pitchFamily="34" charset="0"/>
                <a:cs typeface="Calibri" panose="020F0502020204030204" pitchFamily="34" charset="0"/>
              </a:rPr>
              <a:t>). Legislation &amp; Reporting. Retrieved </a:t>
            </a:r>
            <a:r>
              <a:rPr lang="en-CA" sz="6400" dirty="0">
                <a:solidFill>
                  <a:schemeClr val="bg1"/>
                </a:solidFill>
                <a:latin typeface="Calibri" panose="020F0502020204030204" pitchFamily="34" charset="0"/>
                <a:cs typeface="Calibri" panose="020F0502020204030204" pitchFamily="34" charset="0"/>
              </a:rPr>
              <a:t> </a:t>
            </a:r>
            <a:r>
              <a:rPr lang="en-CA" sz="6400" dirty="0">
                <a:latin typeface="Calibri" panose="020F0502020204030204" pitchFamily="34" charset="0"/>
                <a:cs typeface="Calibri" panose="020F0502020204030204" pitchFamily="34" charset="0"/>
              </a:rPr>
              <a:t>October, from </a:t>
            </a:r>
            <a:r>
              <a:rPr lang="en-CA" sz="6400" dirty="0">
                <a:solidFill>
                  <a:schemeClr val="bg1"/>
                </a:solidFill>
                <a:latin typeface="Calibri" panose="020F0502020204030204" pitchFamily="34" charset="0"/>
                <a:cs typeface="Calibri" panose="020F0502020204030204" pitchFamily="34" charset="0"/>
              </a:rPr>
              <a:t>bbbb</a:t>
            </a:r>
            <a:r>
              <a:rPr lang="en-CA" sz="6400" dirty="0">
                <a:latin typeface="Calibri" panose="020F0502020204030204" pitchFamily="34" charset="0"/>
                <a:cs typeface="Calibri" panose="020F0502020204030204" pitchFamily="34" charset="0"/>
                <a:hlinkClick r:id="rId3"/>
              </a:rPr>
              <a:t>https://www.eapon.ca/what-is-elder-abuse/legislation-reporting/</a:t>
            </a:r>
            <a:endParaRPr lang="en-CA" sz="6400" dirty="0">
              <a:latin typeface="Calibri" panose="020F0502020204030204" pitchFamily="34" charset="0"/>
              <a:cs typeface="Calibri" panose="020F0502020204030204" pitchFamily="34" charset="0"/>
            </a:endParaRPr>
          </a:p>
          <a:p>
            <a:r>
              <a:rPr lang="en-CA" sz="6400" dirty="0">
                <a:latin typeface="Calibri" panose="020F0502020204030204" pitchFamily="34" charset="0"/>
                <a:cs typeface="Calibri" panose="020F0502020204030204" pitchFamily="34" charset="0"/>
              </a:rPr>
              <a:t>Ethnic Communities' Council of Victoria. (</a:t>
            </a:r>
            <a:r>
              <a:rPr lang="en-CA" sz="6400" dirty="0" err="1">
                <a:latin typeface="Calibri" panose="020F0502020204030204" pitchFamily="34" charset="0"/>
                <a:cs typeface="Calibri" panose="020F0502020204030204" pitchFamily="34" charset="0"/>
              </a:rPr>
              <a:t>n.d.</a:t>
            </a:r>
            <a:r>
              <a:rPr lang="en-CA" sz="6400" dirty="0">
                <a:latin typeface="Calibri" panose="020F0502020204030204" pitchFamily="34" charset="0"/>
                <a:cs typeface="Calibri" panose="020F0502020204030204" pitchFamily="34" charset="0"/>
              </a:rPr>
              <a:t>). Dignity and respect in ageing the role of family and what can go </a:t>
            </a:r>
            <a:r>
              <a:rPr lang="en-CA" sz="6400" dirty="0" err="1">
                <a:solidFill>
                  <a:schemeClr val="bg1"/>
                </a:solidFill>
                <a:latin typeface="Calibri" panose="020F0502020204030204" pitchFamily="34" charset="0"/>
                <a:cs typeface="Calibri" panose="020F0502020204030204" pitchFamily="34" charset="0"/>
              </a:rPr>
              <a:t>bbbb</a:t>
            </a:r>
            <a:r>
              <a:rPr lang="en-CA" sz="6400" dirty="0" err="1">
                <a:latin typeface="Calibri" panose="020F0502020204030204" pitchFamily="34" charset="0"/>
                <a:cs typeface="Calibri" panose="020F0502020204030204" pitchFamily="34" charset="0"/>
              </a:rPr>
              <a:t>wrong</a:t>
            </a:r>
            <a:r>
              <a:rPr lang="en-CA" sz="6400" dirty="0">
                <a:latin typeface="Calibri" panose="020F0502020204030204" pitchFamily="34" charset="0"/>
                <a:cs typeface="Calibri" panose="020F0502020204030204" pitchFamily="34" charset="0"/>
              </a:rPr>
              <a:t> - A Greek community education resource kit around elder abuse prevention. Retrieved from </a:t>
            </a:r>
            <a:r>
              <a:rPr lang="en-CA" sz="6400" dirty="0">
                <a:solidFill>
                  <a:schemeClr val="bg1"/>
                </a:solidFill>
                <a:latin typeface="Calibri" panose="020F0502020204030204" pitchFamily="34" charset="0"/>
                <a:cs typeface="Calibri" panose="020F0502020204030204" pitchFamily="34" charset="0"/>
              </a:rPr>
              <a:t>bbbb</a:t>
            </a:r>
            <a:r>
              <a:rPr lang="en-CA" sz="6400" dirty="0">
                <a:latin typeface="Calibri" panose="020F0502020204030204" pitchFamily="34" charset="0"/>
                <a:cs typeface="Calibri" panose="020F0502020204030204" pitchFamily="34" charset="0"/>
                <a:hlinkClick r:id="rId4"/>
              </a:rPr>
              <a:t>https://toolkit.seniorsrights.org.au/wp-content/uploads/2013/09/RESPECT-DIGNITY-Greek-community-</a:t>
            </a:r>
            <a:r>
              <a:rPr lang="en-CA" sz="6400" dirty="0">
                <a:solidFill>
                  <a:schemeClr val="bg1"/>
                </a:solidFill>
                <a:latin typeface="Calibri" panose="020F0502020204030204" pitchFamily="34" charset="0"/>
                <a:cs typeface="Calibri" panose="020F0502020204030204" pitchFamily="34" charset="0"/>
              </a:rPr>
              <a:t>bbbb</a:t>
            </a:r>
            <a:r>
              <a:rPr lang="en-CA" sz="6400" dirty="0">
                <a:latin typeface="Calibri" panose="020F0502020204030204" pitchFamily="34" charset="0"/>
                <a:cs typeface="Calibri" panose="020F0502020204030204" pitchFamily="34" charset="0"/>
                <a:hlinkClick r:id="rId4"/>
              </a:rPr>
              <a:t>education-resource-kit.pdf</a:t>
            </a:r>
            <a:endParaRPr lang="en-CA" sz="6400" dirty="0">
              <a:latin typeface="Calibri" panose="020F0502020204030204" pitchFamily="34" charset="0"/>
              <a:cs typeface="Calibri" panose="020F0502020204030204" pitchFamily="34" charset="0"/>
            </a:endParaRPr>
          </a:p>
          <a:p>
            <a:r>
              <a:rPr lang="en-CA" sz="6400" dirty="0" err="1">
                <a:latin typeface="Calibri" panose="020F0502020204030204" pitchFamily="34" charset="0"/>
                <a:cs typeface="Calibri" panose="020F0502020204030204" pitchFamily="34" charset="0"/>
              </a:rPr>
              <a:t>Luma</a:t>
            </a:r>
            <a:r>
              <a:rPr lang="en-CA" sz="6400" dirty="0">
                <a:latin typeface="Calibri" panose="020F0502020204030204" pitchFamily="34" charset="0"/>
                <a:cs typeface="Calibri" panose="020F0502020204030204" pitchFamily="34" charset="0"/>
              </a:rPr>
              <a:t> Care. (2019). Elder Abuse Prevention Guidebook for Caregivers. </a:t>
            </a:r>
            <a:r>
              <a:rPr lang="en-CA" sz="6400" dirty="0">
                <a:solidFill>
                  <a:schemeClr val="bg1"/>
                </a:solidFill>
                <a:latin typeface="Calibri" panose="020F0502020204030204" pitchFamily="34" charset="0"/>
                <a:cs typeface="Calibri" panose="020F0502020204030204" pitchFamily="34" charset="0"/>
              </a:rPr>
              <a:t> </a:t>
            </a:r>
            <a:r>
              <a:rPr lang="en-CA" sz="6400" dirty="0">
                <a:latin typeface="Calibri" panose="020F0502020204030204" pitchFamily="34" charset="0"/>
                <a:cs typeface="Calibri" panose="020F0502020204030204" pitchFamily="34" charset="0"/>
              </a:rPr>
              <a:t>Retrieved from </a:t>
            </a:r>
            <a:r>
              <a:rPr lang="en-CA" sz="6400" dirty="0">
                <a:solidFill>
                  <a:schemeClr val="bg1"/>
                </a:solidFill>
                <a:latin typeface="Calibri" panose="020F0502020204030204" pitchFamily="34" charset="0"/>
                <a:cs typeface="Calibri" panose="020F0502020204030204" pitchFamily="34" charset="0"/>
              </a:rPr>
              <a:t>bbbb</a:t>
            </a:r>
            <a:r>
              <a:rPr lang="en-CA" sz="6400" dirty="0">
                <a:latin typeface="Calibri" panose="020F0502020204030204" pitchFamily="34" charset="0"/>
                <a:cs typeface="Calibri" panose="020F0502020204030204" pitchFamily="34" charset="0"/>
              </a:rPr>
              <a:t>https://lumacare.ca/about/elder-abuse/resources/</a:t>
            </a:r>
          </a:p>
          <a:p>
            <a:r>
              <a:rPr lang="en-CA" sz="6400" dirty="0">
                <a:latin typeface="Calibri" panose="020F0502020204030204" pitchFamily="34" charset="0"/>
                <a:cs typeface="Calibri" panose="020F0502020204030204" pitchFamily="34" charset="0"/>
              </a:rPr>
              <a:t>Prince </a:t>
            </a:r>
            <a:r>
              <a:rPr lang="en-CA" sz="6400" dirty="0" err="1">
                <a:latin typeface="Calibri" panose="020F0502020204030204" pitchFamily="34" charset="0"/>
                <a:cs typeface="Calibri" panose="020F0502020204030204" pitchFamily="34" charset="0"/>
              </a:rPr>
              <a:t>Owusu</a:t>
            </a:r>
            <a:r>
              <a:rPr lang="en-CA" sz="6400" dirty="0">
                <a:latin typeface="Calibri" panose="020F0502020204030204" pitchFamily="34" charset="0"/>
                <a:cs typeface="Calibri" panose="020F0502020204030204" pitchFamily="34" charset="0"/>
              </a:rPr>
              <a:t>, &amp; The Social Planning Council of Ottawa. (</a:t>
            </a:r>
            <a:r>
              <a:rPr lang="en-CA" sz="6400" dirty="0" err="1">
                <a:latin typeface="Calibri" panose="020F0502020204030204" pitchFamily="34" charset="0"/>
                <a:cs typeface="Calibri" panose="020F0502020204030204" pitchFamily="34" charset="0"/>
              </a:rPr>
              <a:t>n.d.</a:t>
            </a:r>
            <a:r>
              <a:rPr lang="en-CA" sz="6400" dirty="0">
                <a:latin typeface="Calibri" panose="020F0502020204030204" pitchFamily="34" charset="0"/>
                <a:cs typeface="Calibri" panose="020F0502020204030204" pitchFamily="34" charset="0"/>
              </a:rPr>
              <a:t>). Social Planning </a:t>
            </a:r>
            <a:r>
              <a:rPr lang="en-CA" sz="6400" dirty="0">
                <a:solidFill>
                  <a:schemeClr val="bg1"/>
                </a:solidFill>
                <a:latin typeface="Calibri" panose="020F0502020204030204" pitchFamily="34" charset="0"/>
                <a:cs typeface="Calibri" panose="020F0502020204030204" pitchFamily="34" charset="0"/>
              </a:rPr>
              <a:t> </a:t>
            </a:r>
            <a:r>
              <a:rPr lang="en-CA" sz="6400" dirty="0">
                <a:latin typeface="Calibri" panose="020F0502020204030204" pitchFamily="34" charset="0"/>
                <a:cs typeface="Calibri" panose="020F0502020204030204" pitchFamily="34" charset="0"/>
              </a:rPr>
              <a:t>Council of Ottawa Forum </a:t>
            </a:r>
            <a:r>
              <a:rPr lang="en-CA" sz="6400" dirty="0" err="1">
                <a:solidFill>
                  <a:schemeClr val="bg1"/>
                </a:solidFill>
                <a:latin typeface="Calibri" panose="020F0502020204030204" pitchFamily="34" charset="0"/>
                <a:cs typeface="Calibri" panose="020F0502020204030204" pitchFamily="34" charset="0"/>
              </a:rPr>
              <a:t>bbbb</a:t>
            </a:r>
            <a:r>
              <a:rPr lang="en-CA" sz="6400" dirty="0" err="1">
                <a:latin typeface="Calibri" panose="020F0502020204030204" pitchFamily="34" charset="0"/>
                <a:cs typeface="Calibri" panose="020F0502020204030204" pitchFamily="34" charset="0"/>
              </a:rPr>
              <a:t>Report</a:t>
            </a:r>
            <a:r>
              <a:rPr lang="en-CA" sz="6400" dirty="0">
                <a:latin typeface="Calibri" panose="020F0502020204030204" pitchFamily="34" charset="0"/>
                <a:cs typeface="Calibri" panose="020F0502020204030204" pitchFamily="34" charset="0"/>
              </a:rPr>
              <a:t>: Elder Abuse and Neglect.</a:t>
            </a:r>
          </a:p>
          <a:p>
            <a:r>
              <a:rPr lang="en-CA" sz="6400" dirty="0">
                <a:latin typeface="Calibri" panose="020F0502020204030204" pitchFamily="34" charset="0"/>
                <a:cs typeface="Calibri" panose="020F0502020204030204" pitchFamily="34" charset="0"/>
              </a:rPr>
              <a:t>Social Planning Council of Ottawa. (</a:t>
            </a:r>
            <a:r>
              <a:rPr lang="en-CA" sz="6400" dirty="0" err="1">
                <a:latin typeface="Calibri" panose="020F0502020204030204" pitchFamily="34" charset="0"/>
                <a:cs typeface="Calibri" panose="020F0502020204030204" pitchFamily="34" charset="0"/>
              </a:rPr>
              <a:t>n.d.</a:t>
            </a:r>
            <a:r>
              <a:rPr lang="en-CA" sz="6400" dirty="0">
                <a:latin typeface="Calibri" panose="020F0502020204030204" pitchFamily="34" charset="0"/>
                <a:cs typeface="Calibri" panose="020F0502020204030204" pitchFamily="34" charset="0"/>
              </a:rPr>
              <a:t>). About Us. Retrieved from https://www.spcottawa.on.ca/about-us/</a:t>
            </a:r>
          </a:p>
          <a:p>
            <a:r>
              <a:rPr lang="en-CA" sz="6400" dirty="0">
                <a:latin typeface="Calibri" panose="020F0502020204030204" pitchFamily="34" charset="0"/>
                <a:cs typeface="Calibri" panose="020F0502020204030204" pitchFamily="34" charset="0"/>
              </a:rPr>
              <a:t>The Social Planning Council of Ottawa. (2019). Ethno-Cultural Seniors Cultural </a:t>
            </a:r>
            <a:r>
              <a:rPr lang="en-CA" sz="6400" dirty="0">
                <a:solidFill>
                  <a:schemeClr val="bg1"/>
                </a:solidFill>
                <a:latin typeface="Calibri" panose="020F0502020204030204" pitchFamily="34" charset="0"/>
                <a:cs typeface="Calibri" panose="020F0502020204030204" pitchFamily="34" charset="0"/>
              </a:rPr>
              <a:t> </a:t>
            </a:r>
            <a:r>
              <a:rPr lang="en-CA" sz="6400" dirty="0">
                <a:latin typeface="Calibri" panose="020F0502020204030204" pitchFamily="34" charset="0"/>
                <a:cs typeface="Calibri" panose="020F0502020204030204" pitchFamily="34" charset="0"/>
              </a:rPr>
              <a:t>Home Visitors Training Guide. </a:t>
            </a:r>
            <a:r>
              <a:rPr lang="en-CA" sz="6400" dirty="0" err="1">
                <a:solidFill>
                  <a:schemeClr val="bg1"/>
                </a:solidFill>
                <a:latin typeface="Calibri" panose="020F0502020204030204" pitchFamily="34" charset="0"/>
                <a:cs typeface="Calibri" panose="020F0502020204030204" pitchFamily="34" charset="0"/>
              </a:rPr>
              <a:t>bbbb</a:t>
            </a:r>
            <a:r>
              <a:rPr lang="en-CA" sz="6400" dirty="0" err="1">
                <a:latin typeface="Calibri" panose="020F0502020204030204" pitchFamily="34" charset="0"/>
                <a:cs typeface="Calibri" panose="020F0502020204030204" pitchFamily="34" charset="0"/>
              </a:rPr>
              <a:t>Retrieved</a:t>
            </a:r>
            <a:r>
              <a:rPr lang="en-CA" sz="6400" dirty="0">
                <a:latin typeface="Calibri" panose="020F0502020204030204" pitchFamily="34" charset="0"/>
                <a:cs typeface="Calibri" panose="020F0502020204030204" pitchFamily="34" charset="0"/>
              </a:rPr>
              <a:t> from https://ocphe.ca/resources/</a:t>
            </a:r>
          </a:p>
          <a:p>
            <a:r>
              <a:rPr lang="en-CA" sz="6400" dirty="0">
                <a:latin typeface="Calibri" panose="020F0502020204030204" pitchFamily="34" charset="0"/>
                <a:cs typeface="Calibri" panose="020F0502020204030204" pitchFamily="34" charset="0"/>
              </a:rPr>
              <a:t>World Health Organization. (2018). Elder abuse. Retrieved from </a:t>
            </a:r>
            <a:r>
              <a:rPr lang="en-CA" sz="6400" dirty="0">
                <a:solidFill>
                  <a:schemeClr val="bg1"/>
                </a:solidFill>
                <a:latin typeface="Calibri" panose="020F0502020204030204" pitchFamily="34" charset="0"/>
                <a:cs typeface="Calibri" panose="020F0502020204030204" pitchFamily="34" charset="0"/>
              </a:rPr>
              <a:t>bbbb</a:t>
            </a:r>
            <a:r>
              <a:rPr lang="en-CA" sz="6400" dirty="0">
                <a:latin typeface="Calibri" panose="020F0502020204030204" pitchFamily="34" charset="0"/>
                <a:cs typeface="Calibri" panose="020F0502020204030204" pitchFamily="34" charset="0"/>
              </a:rPr>
              <a:t>https://www.who.int/ageing/projects/elder_abuse/en/</a:t>
            </a:r>
          </a:p>
          <a:p>
            <a:endParaRPr lang="en-CA" dirty="0"/>
          </a:p>
        </p:txBody>
      </p:sp>
      <p:sp>
        <p:nvSpPr>
          <p:cNvPr id="4" name="Slide Number Placeholder 3"/>
          <p:cNvSpPr>
            <a:spLocks noGrp="1"/>
          </p:cNvSpPr>
          <p:nvPr>
            <p:ph type="sldNum" sz="quarter" idx="15"/>
          </p:nvPr>
        </p:nvSpPr>
        <p:spPr/>
        <p:txBody>
          <a:bodyPr/>
          <a:lstStyle/>
          <a:p>
            <a:fld id="{9D6CFF60-E5BE-4702-9685-4E7123B59E18}" type="slidenum">
              <a:rPr lang="en-CA" smtClean="0"/>
              <a:t>29</a:t>
            </a:fld>
            <a:endParaRPr lang="en-CA"/>
          </a:p>
        </p:txBody>
      </p:sp>
    </p:spTree>
    <p:extLst>
      <p:ext uri="{BB962C8B-B14F-4D97-AF65-F5344CB8AC3E}">
        <p14:creationId xmlns:p14="http://schemas.microsoft.com/office/powerpoint/2010/main" val="2641093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99392"/>
            <a:ext cx="7467600" cy="936104"/>
          </a:xfrm>
        </p:spPr>
        <p:txBody>
          <a:bodyPr>
            <a:normAutofit/>
          </a:bodyPr>
          <a:lstStyle/>
          <a:p>
            <a:r>
              <a:rPr lang="en-CA" sz="4000" b="1" dirty="0">
                <a:latin typeface="Calibri" panose="020F0502020204030204" pitchFamily="34" charset="0"/>
                <a:cs typeface="Calibri" panose="020F0502020204030204" pitchFamily="34" charset="0"/>
              </a:rPr>
              <a:t>Agenda </a:t>
            </a:r>
          </a:p>
        </p:txBody>
      </p:sp>
      <p:sp>
        <p:nvSpPr>
          <p:cNvPr id="2" name="Content Placeholder 1"/>
          <p:cNvSpPr>
            <a:spLocks noGrp="1"/>
          </p:cNvSpPr>
          <p:nvPr>
            <p:ph sz="quarter" idx="1"/>
          </p:nvPr>
        </p:nvSpPr>
        <p:spPr>
          <a:xfrm>
            <a:off x="251520" y="836712"/>
            <a:ext cx="8208912" cy="6021288"/>
          </a:xfrm>
        </p:spPr>
        <p:txBody>
          <a:bodyPr>
            <a:normAutofit fontScale="85000" lnSpcReduction="10000"/>
          </a:bodyPr>
          <a:lstStyle/>
          <a:p>
            <a:r>
              <a:rPr lang="en-CA" sz="3100" dirty="0">
                <a:latin typeface="Calibri" panose="020F0502020204030204" pitchFamily="34" charset="0"/>
                <a:cs typeface="Calibri" panose="020F0502020204030204" pitchFamily="34" charset="0"/>
              </a:rPr>
              <a:t>Introduction of the Social Planning Council of Ottawa &amp; Supporting Minority Ethno-cultural Seniors (MECS)</a:t>
            </a:r>
          </a:p>
          <a:p>
            <a:r>
              <a:rPr lang="en-CA" sz="3100" dirty="0">
                <a:latin typeface="Calibri" panose="020F0502020204030204" pitchFamily="34" charset="0"/>
                <a:cs typeface="Calibri" panose="020F0502020204030204" pitchFamily="34" charset="0"/>
              </a:rPr>
              <a:t>What is elder abuse</a:t>
            </a:r>
          </a:p>
          <a:p>
            <a:r>
              <a:rPr lang="en-CA" sz="3100" dirty="0">
                <a:latin typeface="Calibri" panose="020F0502020204030204" pitchFamily="34" charset="0"/>
                <a:cs typeface="Calibri" panose="020F0502020204030204" pitchFamily="34" charset="0"/>
              </a:rPr>
              <a:t>Different forms of elder abuse</a:t>
            </a:r>
          </a:p>
          <a:p>
            <a:r>
              <a:rPr lang="en-CA" sz="3100" dirty="0">
                <a:latin typeface="Calibri" panose="020F0502020204030204" pitchFamily="34" charset="0"/>
                <a:cs typeface="Calibri" panose="020F0502020204030204" pitchFamily="34" charset="0"/>
              </a:rPr>
              <a:t>Why does elder abuse occur</a:t>
            </a:r>
          </a:p>
          <a:p>
            <a:r>
              <a:rPr lang="en-CA" sz="3100" dirty="0">
                <a:latin typeface="Calibri" panose="020F0502020204030204" pitchFamily="34" charset="0"/>
                <a:cs typeface="Calibri" panose="020F0502020204030204" pitchFamily="34" charset="0"/>
              </a:rPr>
              <a:t>Elder abuse in ethno-cultural communities</a:t>
            </a:r>
          </a:p>
          <a:p>
            <a:r>
              <a:rPr lang="en-CA" sz="3100" dirty="0">
                <a:latin typeface="Calibri" panose="020F0502020204030204" pitchFamily="34" charset="0"/>
                <a:cs typeface="Calibri" panose="020F0502020204030204" pitchFamily="34" charset="0"/>
              </a:rPr>
              <a:t>Barriers to reporting elder abuse </a:t>
            </a:r>
          </a:p>
          <a:p>
            <a:r>
              <a:rPr lang="en-CA" sz="3100" dirty="0">
                <a:latin typeface="Calibri" panose="020F0502020204030204" pitchFamily="34" charset="0"/>
                <a:cs typeface="Calibri" panose="020F0502020204030204" pitchFamily="34" charset="0"/>
              </a:rPr>
              <a:t>Case studies and videos (discussion)</a:t>
            </a:r>
          </a:p>
          <a:p>
            <a:r>
              <a:rPr lang="en-CA" sz="3100" dirty="0">
                <a:latin typeface="Calibri" panose="020F0502020204030204" pitchFamily="34" charset="0"/>
                <a:cs typeface="Calibri" panose="020F0502020204030204" pitchFamily="34" charset="0"/>
              </a:rPr>
              <a:t>Key messages regarding elder abuse, neglect and disrespect</a:t>
            </a:r>
          </a:p>
          <a:p>
            <a:r>
              <a:rPr lang="en-CA" sz="3100" dirty="0">
                <a:latin typeface="Calibri" panose="020F0502020204030204" pitchFamily="34" charset="0"/>
                <a:cs typeface="Calibri" panose="020F0502020204030204" pitchFamily="34" charset="0"/>
              </a:rPr>
              <a:t>Legislation and acts  protecting seniors (optional)</a:t>
            </a:r>
          </a:p>
          <a:p>
            <a:r>
              <a:rPr lang="en-CA" sz="3100" dirty="0">
                <a:latin typeface="Calibri" panose="020F0502020204030204" pitchFamily="34" charset="0"/>
                <a:cs typeface="Calibri" panose="020F0502020204030204" pitchFamily="34" charset="0"/>
              </a:rPr>
              <a:t>Contacts numbers for assisting seniors in distress or risk in elder abuse and neglect</a:t>
            </a:r>
          </a:p>
          <a:p>
            <a:r>
              <a:rPr lang="en-CA" sz="3100" dirty="0">
                <a:latin typeface="Calibri" panose="020F0502020204030204" pitchFamily="34" charset="0"/>
                <a:cs typeface="Calibri" panose="020F0502020204030204" pitchFamily="34" charset="0"/>
              </a:rPr>
              <a:t>Online evaluation form</a:t>
            </a:r>
          </a:p>
          <a:p>
            <a:endParaRPr lang="en-CA" dirty="0"/>
          </a:p>
          <a:p>
            <a:endParaRPr lang="en-CA" dirty="0"/>
          </a:p>
          <a:p>
            <a:endParaRPr lang="en-CA" dirty="0"/>
          </a:p>
          <a:p>
            <a:endParaRPr lang="en-CA" dirty="0"/>
          </a:p>
          <a:p>
            <a:endParaRPr lang="en-CA" dirty="0"/>
          </a:p>
          <a:p>
            <a:endParaRPr lang="en-CA" dirty="0"/>
          </a:p>
        </p:txBody>
      </p:sp>
      <p:sp>
        <p:nvSpPr>
          <p:cNvPr id="4" name="Slide Number Placeholder 3"/>
          <p:cNvSpPr>
            <a:spLocks noGrp="1"/>
          </p:cNvSpPr>
          <p:nvPr>
            <p:ph type="sldNum" sz="quarter" idx="15"/>
          </p:nvPr>
        </p:nvSpPr>
        <p:spPr/>
        <p:txBody>
          <a:bodyPr/>
          <a:lstStyle/>
          <a:p>
            <a:fld id="{9D6CFF60-E5BE-4702-9685-4E7123B59E18}" type="slidenum">
              <a:rPr lang="en-CA" smtClean="0"/>
              <a:t>3</a:t>
            </a:fld>
            <a:endParaRPr lang="en-CA"/>
          </a:p>
        </p:txBody>
      </p:sp>
    </p:spTree>
    <p:extLst>
      <p:ext uri="{BB962C8B-B14F-4D97-AF65-F5344CB8AC3E}">
        <p14:creationId xmlns:p14="http://schemas.microsoft.com/office/powerpoint/2010/main" val="1659922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188640"/>
            <a:ext cx="7467600" cy="1080120"/>
          </a:xfrm>
        </p:spPr>
        <p:txBody>
          <a:bodyPr>
            <a:noAutofit/>
          </a:bodyPr>
          <a:lstStyle/>
          <a:p>
            <a:r>
              <a:rPr lang="en-CA" sz="3200" b="1" dirty="0">
                <a:latin typeface="Calibri" panose="020F0502020204030204" pitchFamily="34" charset="0"/>
                <a:cs typeface="Calibri" panose="020F0502020204030204" pitchFamily="34" charset="0"/>
              </a:rPr>
              <a:t>Introduction:</a:t>
            </a:r>
            <a:br>
              <a:rPr lang="en-CA" sz="3200" b="1" dirty="0">
                <a:latin typeface="Calibri" panose="020F0502020204030204" pitchFamily="34" charset="0"/>
                <a:cs typeface="Calibri" panose="020F0502020204030204" pitchFamily="34" charset="0"/>
              </a:rPr>
            </a:br>
            <a:r>
              <a:rPr lang="en-CA" sz="3200" b="1" dirty="0">
                <a:latin typeface="Calibri" panose="020F0502020204030204" pitchFamily="34" charset="0"/>
                <a:cs typeface="Calibri" panose="020F0502020204030204" pitchFamily="34" charset="0"/>
              </a:rPr>
              <a:t> Social Planning Council of Ottawa</a:t>
            </a:r>
          </a:p>
        </p:txBody>
      </p:sp>
      <p:sp>
        <p:nvSpPr>
          <p:cNvPr id="2" name="Content Placeholder 1"/>
          <p:cNvSpPr>
            <a:spLocks noGrp="1"/>
          </p:cNvSpPr>
          <p:nvPr>
            <p:ph sz="quarter" idx="1"/>
          </p:nvPr>
        </p:nvSpPr>
        <p:spPr>
          <a:xfrm>
            <a:off x="457200" y="1268760"/>
            <a:ext cx="8281416" cy="5589240"/>
          </a:xfrm>
        </p:spPr>
        <p:txBody>
          <a:bodyPr>
            <a:normAutofit/>
          </a:bodyPr>
          <a:lstStyle/>
          <a:p>
            <a:r>
              <a:rPr lang="en-CA" sz="2800" dirty="0">
                <a:latin typeface="Calibri" panose="020F0502020204030204" pitchFamily="34" charset="0"/>
                <a:cs typeface="Calibri" panose="020F0502020204030204" pitchFamily="34" charset="0"/>
              </a:rPr>
              <a:t>The Social Planning Council of Ottawa (SPCO) takes a holistic approach in community development by integrating research and planning.</a:t>
            </a:r>
            <a:br>
              <a:rPr lang="en-CA" sz="2800" dirty="0">
                <a:latin typeface="Calibri" panose="020F0502020204030204" pitchFamily="34" charset="0"/>
                <a:cs typeface="Calibri" panose="020F0502020204030204" pitchFamily="34" charset="0"/>
              </a:rPr>
            </a:br>
            <a:endParaRPr lang="en-CA" sz="2800" dirty="0">
              <a:latin typeface="Calibri" panose="020F0502020204030204" pitchFamily="34" charset="0"/>
              <a:cs typeface="Calibri" panose="020F0502020204030204" pitchFamily="34" charset="0"/>
            </a:endParaRPr>
          </a:p>
          <a:p>
            <a:r>
              <a:rPr lang="en-CA" sz="2800" dirty="0">
                <a:latin typeface="Calibri" panose="020F0502020204030204" pitchFamily="34" charset="0"/>
                <a:cs typeface="Calibri" panose="020F0502020204030204" pitchFamily="34" charset="0"/>
              </a:rPr>
              <a:t> Our mission is to provide Ottawa residents with informed leadership on issues that affect their social and economic wellbeing. </a:t>
            </a:r>
            <a:br>
              <a:rPr lang="en-CA" sz="2800" dirty="0">
                <a:latin typeface="Calibri" panose="020F0502020204030204" pitchFamily="34" charset="0"/>
                <a:cs typeface="Calibri" panose="020F0502020204030204" pitchFamily="34" charset="0"/>
              </a:rPr>
            </a:br>
            <a:endParaRPr lang="en-CA" sz="2800" dirty="0">
              <a:latin typeface="Calibri" panose="020F0502020204030204" pitchFamily="34" charset="0"/>
              <a:cs typeface="Calibri" panose="020F0502020204030204" pitchFamily="34" charset="0"/>
            </a:endParaRPr>
          </a:p>
          <a:p>
            <a:r>
              <a:rPr lang="en-CA" sz="2800" dirty="0">
                <a:latin typeface="Calibri" panose="020F0502020204030204" pitchFamily="34" charset="0"/>
                <a:cs typeface="Calibri" panose="020F0502020204030204" pitchFamily="34" charset="0"/>
              </a:rPr>
              <a:t>SPCO works with ethno-cultural grassroot groups and seniors to educate ethno-cultural seniors about elder abuse and neglect.</a:t>
            </a:r>
          </a:p>
        </p:txBody>
      </p:sp>
      <p:sp>
        <p:nvSpPr>
          <p:cNvPr id="4" name="Slide Number Placeholder 3"/>
          <p:cNvSpPr>
            <a:spLocks noGrp="1"/>
          </p:cNvSpPr>
          <p:nvPr>
            <p:ph type="sldNum" sz="quarter" idx="15"/>
          </p:nvPr>
        </p:nvSpPr>
        <p:spPr/>
        <p:txBody>
          <a:bodyPr/>
          <a:lstStyle/>
          <a:p>
            <a:fld id="{9D6CFF60-E5BE-4702-9685-4E7123B59E18}" type="slidenum">
              <a:rPr lang="en-CA" smtClean="0"/>
              <a:t>4</a:t>
            </a:fld>
            <a:endParaRPr lang="en-CA"/>
          </a:p>
        </p:txBody>
      </p:sp>
    </p:spTree>
    <p:extLst>
      <p:ext uri="{BB962C8B-B14F-4D97-AF65-F5344CB8AC3E}">
        <p14:creationId xmlns:p14="http://schemas.microsoft.com/office/powerpoint/2010/main" val="2483519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7467600" cy="778098"/>
          </a:xfrm>
        </p:spPr>
        <p:txBody>
          <a:bodyPr>
            <a:normAutofit/>
          </a:bodyPr>
          <a:lstStyle/>
          <a:p>
            <a:r>
              <a:rPr lang="en-CA" sz="4000" b="1" dirty="0">
                <a:latin typeface="Calibri" panose="020F0502020204030204" pitchFamily="34" charset="0"/>
                <a:cs typeface="Calibri" panose="020F0502020204030204" pitchFamily="34" charset="0"/>
              </a:rPr>
              <a:t>Definition of elder abuse</a:t>
            </a:r>
          </a:p>
        </p:txBody>
      </p:sp>
      <p:sp>
        <p:nvSpPr>
          <p:cNvPr id="2" name="Content Placeholder 1"/>
          <p:cNvSpPr>
            <a:spLocks noGrp="1"/>
          </p:cNvSpPr>
          <p:nvPr>
            <p:ph sz="quarter" idx="1"/>
          </p:nvPr>
        </p:nvSpPr>
        <p:spPr>
          <a:xfrm>
            <a:off x="457200" y="1268760"/>
            <a:ext cx="8281416" cy="5205192"/>
          </a:xfrm>
        </p:spPr>
        <p:txBody>
          <a:bodyPr>
            <a:normAutofit/>
          </a:bodyPr>
          <a:lstStyle/>
          <a:p>
            <a:r>
              <a:rPr lang="en-CA" sz="2600" dirty="0">
                <a:latin typeface="Calibri" panose="020F0502020204030204" pitchFamily="34" charset="0"/>
                <a:cs typeface="Calibri" panose="020F0502020204030204" pitchFamily="34" charset="0"/>
              </a:rPr>
              <a:t>​</a:t>
            </a:r>
            <a:r>
              <a:rPr lang="en-CA" sz="2800" dirty="0">
                <a:latin typeface="Calibri" panose="020F0502020204030204" pitchFamily="34" charset="0"/>
                <a:cs typeface="Calibri" panose="020F0502020204030204" pitchFamily="34" charset="0"/>
              </a:rPr>
              <a:t>SPCO defines elder abuse and neglect as hurtful behaviours which are unreasonable and unacceptable, whether intentional or not, which leads to physical, mental, and emotional distress.</a:t>
            </a:r>
          </a:p>
          <a:p>
            <a:endParaRPr lang="en-CA" sz="2800" dirty="0">
              <a:latin typeface="Calibri" panose="020F0502020204030204" pitchFamily="34" charset="0"/>
              <a:cs typeface="Calibri" panose="020F0502020204030204" pitchFamily="34" charset="0"/>
            </a:endParaRPr>
          </a:p>
          <a:p>
            <a:r>
              <a:rPr lang="en-CA" sz="2800" dirty="0">
                <a:latin typeface="Calibri" panose="020F0502020204030204" pitchFamily="34" charset="0"/>
                <a:cs typeface="Calibri" panose="020F0502020204030204" pitchFamily="34" charset="0"/>
              </a:rPr>
              <a:t> The World Health Organization defines Elder abuse as "a single, or repeated act, or lack of appropriate action, occurring within any relationship where there is an expectation of trust which causes harm or distress to an older person". </a:t>
            </a:r>
          </a:p>
        </p:txBody>
      </p:sp>
      <p:sp>
        <p:nvSpPr>
          <p:cNvPr id="4" name="Slide Number Placeholder 3"/>
          <p:cNvSpPr>
            <a:spLocks noGrp="1"/>
          </p:cNvSpPr>
          <p:nvPr>
            <p:ph type="sldNum" sz="quarter" idx="15"/>
          </p:nvPr>
        </p:nvSpPr>
        <p:spPr/>
        <p:txBody>
          <a:bodyPr/>
          <a:lstStyle/>
          <a:p>
            <a:fld id="{9D6CFF60-E5BE-4702-9685-4E7123B59E18}" type="slidenum">
              <a:rPr lang="en-CA" smtClean="0"/>
              <a:t>5</a:t>
            </a:fld>
            <a:endParaRPr lang="en-CA"/>
          </a:p>
        </p:txBody>
      </p:sp>
    </p:spTree>
    <p:extLst>
      <p:ext uri="{BB962C8B-B14F-4D97-AF65-F5344CB8AC3E}">
        <p14:creationId xmlns:p14="http://schemas.microsoft.com/office/powerpoint/2010/main" val="2819630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33536" y="274638"/>
            <a:ext cx="7695480" cy="562074"/>
          </a:xfrm>
        </p:spPr>
        <p:txBody>
          <a:bodyPr>
            <a:normAutofit fontScale="90000"/>
          </a:bodyPr>
          <a:lstStyle/>
          <a:p>
            <a:r>
              <a:rPr lang="en-CA" sz="4000" b="1" dirty="0">
                <a:latin typeface="Calibri" panose="020F0502020204030204" pitchFamily="34" charset="0"/>
                <a:cs typeface="Calibri" panose="020F0502020204030204" pitchFamily="34" charset="0"/>
              </a:rPr>
              <a:t>Different forms of elder abuse</a:t>
            </a:r>
          </a:p>
        </p:txBody>
      </p:sp>
      <p:sp>
        <p:nvSpPr>
          <p:cNvPr id="2" name="Content Placeholder 1"/>
          <p:cNvSpPr>
            <a:spLocks noGrp="1"/>
          </p:cNvSpPr>
          <p:nvPr>
            <p:ph sz="quarter" idx="1"/>
          </p:nvPr>
        </p:nvSpPr>
        <p:spPr>
          <a:xfrm>
            <a:off x="457200" y="980728"/>
            <a:ext cx="8147248" cy="5877272"/>
          </a:xfrm>
        </p:spPr>
        <p:txBody>
          <a:bodyPr>
            <a:normAutofit/>
          </a:bodyPr>
          <a:lstStyle/>
          <a:p>
            <a:pPr marL="0" indent="0">
              <a:buNone/>
            </a:pPr>
            <a:r>
              <a:rPr lang="en-CA" sz="2600" b="1" dirty="0">
                <a:latin typeface="Calibri" panose="020F0502020204030204" pitchFamily="34" charset="0"/>
                <a:cs typeface="Calibri" panose="020F0502020204030204" pitchFamily="34" charset="0"/>
              </a:rPr>
              <a:t>1.Financial or Material:</a:t>
            </a:r>
          </a:p>
          <a:p>
            <a:r>
              <a:rPr lang="en-CA" sz="2600" dirty="0">
                <a:effectLst/>
                <a:latin typeface="Calibri" panose="020F0502020204030204" pitchFamily="34" charset="0"/>
                <a:ea typeface="Calibri" panose="020F0502020204030204" pitchFamily="34" charset="0"/>
                <a:cs typeface="Calibri" panose="020F0502020204030204" pitchFamily="34" charset="0"/>
              </a:rPr>
              <a:t>Taking money or valuables without permission, including not paying money owed to the senior.</a:t>
            </a:r>
            <a:endParaRPr lang="en-CA" sz="2600" dirty="0">
              <a:latin typeface="Calibri" panose="020F0502020204030204" pitchFamily="34" charset="0"/>
              <a:cs typeface="Calibri" panose="020F0502020204030204" pitchFamily="34" charset="0"/>
            </a:endParaRPr>
          </a:p>
          <a:p>
            <a:r>
              <a:rPr lang="en-CA" sz="2600" dirty="0">
                <a:effectLst/>
                <a:latin typeface="Calibri" panose="020F0502020204030204" pitchFamily="34" charset="0"/>
                <a:ea typeface="Calibri" panose="020F0502020204030204" pitchFamily="34" charset="0"/>
                <a:cs typeface="Calibri" panose="020F0502020204030204" pitchFamily="34" charset="0"/>
              </a:rPr>
              <a:t>Selling property or other possessions without permission</a:t>
            </a:r>
          </a:p>
          <a:p>
            <a:r>
              <a:rPr lang="en-CA" sz="2600" dirty="0">
                <a:latin typeface="Calibri" panose="020F0502020204030204" pitchFamily="34" charset="0"/>
                <a:cs typeface="Calibri" panose="020F0502020204030204" pitchFamily="34" charset="0"/>
              </a:rPr>
              <a:t>Preventing communication with a lawyer for legal advice and abuse of Power of Attorney</a:t>
            </a:r>
            <a:br>
              <a:rPr lang="en-CA" sz="2600" dirty="0">
                <a:latin typeface="Calibri" panose="020F0502020204030204" pitchFamily="34" charset="0"/>
                <a:cs typeface="Calibri" panose="020F0502020204030204" pitchFamily="34" charset="0"/>
              </a:rPr>
            </a:br>
            <a:endParaRPr lang="en-CA" sz="2600" b="1" dirty="0">
              <a:latin typeface="Calibri" panose="020F0502020204030204" pitchFamily="34" charset="0"/>
              <a:cs typeface="Calibri" panose="020F0502020204030204" pitchFamily="34" charset="0"/>
            </a:endParaRPr>
          </a:p>
          <a:p>
            <a:pPr marL="0" indent="0">
              <a:buNone/>
            </a:pPr>
            <a:r>
              <a:rPr lang="en-CA" sz="2600" b="1" dirty="0">
                <a:latin typeface="Calibri" panose="020F0502020204030204" pitchFamily="34" charset="0"/>
                <a:cs typeface="Calibri" panose="020F0502020204030204" pitchFamily="34" charset="0"/>
              </a:rPr>
              <a:t>2.Emotional or Psychological:</a:t>
            </a:r>
          </a:p>
          <a:p>
            <a:r>
              <a:rPr lang="en-CA" sz="2600" dirty="0">
                <a:latin typeface="Calibri" panose="020F0502020204030204" pitchFamily="34" charset="0"/>
                <a:cs typeface="Calibri" panose="020F0502020204030204" pitchFamily="34" charset="0"/>
              </a:rPr>
              <a:t>Using hurtful and degrading language</a:t>
            </a:r>
          </a:p>
          <a:p>
            <a:r>
              <a:rPr lang="en-CA" sz="2600" dirty="0">
                <a:latin typeface="Calibri" panose="020F0502020204030204" pitchFamily="34" charset="0"/>
                <a:cs typeface="Calibri" panose="020F0502020204030204" pitchFamily="34" charset="0"/>
              </a:rPr>
              <a:t>Causing undue stress/unhappiness to vulnerable seniors</a:t>
            </a:r>
          </a:p>
          <a:p>
            <a:r>
              <a:rPr lang="en-CA" sz="2600" dirty="0">
                <a:effectLst/>
                <a:latin typeface="Calibri" panose="020F0502020204030204" pitchFamily="34" charset="0"/>
                <a:ea typeface="Calibri" panose="020F0502020204030204" pitchFamily="34" charset="0"/>
                <a:cs typeface="Calibri" panose="020F0502020204030204" pitchFamily="34" charset="0"/>
              </a:rPr>
              <a:t>Ignoring </a:t>
            </a:r>
            <a:r>
              <a:rPr lang="en-CA" sz="2600" dirty="0">
                <a:latin typeface="Calibri" panose="020F0502020204030204" pitchFamily="34" charset="0"/>
                <a:ea typeface="Calibri" panose="020F0502020204030204" pitchFamily="34" charset="0"/>
                <a:cs typeface="Calibri" panose="020F0502020204030204" pitchFamily="34" charset="0"/>
              </a:rPr>
              <a:t>an </a:t>
            </a:r>
            <a:r>
              <a:rPr lang="en-CA" sz="2600" dirty="0">
                <a:effectLst/>
                <a:latin typeface="Calibri" panose="020F0502020204030204" pitchFamily="34" charset="0"/>
                <a:ea typeface="Calibri" panose="020F0502020204030204" pitchFamily="34" charset="0"/>
                <a:cs typeface="Calibri" panose="020F0502020204030204" pitchFamily="34" charset="0"/>
              </a:rPr>
              <a:t>individual during his/her time of need</a:t>
            </a:r>
            <a:endParaRPr lang="en-CA" sz="2600" dirty="0">
              <a:latin typeface="Calibri" panose="020F0502020204030204" pitchFamily="34" charset="0"/>
              <a:cs typeface="Calibri" panose="020F0502020204030204" pitchFamily="34" charset="0"/>
            </a:endParaRPr>
          </a:p>
          <a:p>
            <a:r>
              <a:rPr lang="en-CA" sz="2600" dirty="0">
                <a:latin typeface="Calibri" panose="020F0502020204030204" pitchFamily="34" charset="0"/>
                <a:cs typeface="Calibri" panose="020F0502020204030204" pitchFamily="34" charset="0"/>
              </a:rPr>
              <a:t>Preventing visitation from family and friends</a:t>
            </a:r>
            <a:endParaRPr lang="en-CA" sz="3500" dirty="0">
              <a:latin typeface="Calibri" panose="020F0502020204030204" pitchFamily="34" charset="0"/>
              <a:cs typeface="Calibri" panose="020F0502020204030204" pitchFamily="34" charset="0"/>
            </a:endParaRPr>
          </a:p>
          <a:p>
            <a:pPr marL="0" indent="0">
              <a:buNone/>
            </a:pPr>
            <a:endParaRPr lang="en-CA" sz="2000" b="1" dirty="0"/>
          </a:p>
          <a:p>
            <a:endParaRPr lang="en-CA" dirty="0"/>
          </a:p>
        </p:txBody>
      </p:sp>
      <p:sp>
        <p:nvSpPr>
          <p:cNvPr id="4" name="Slide Number Placeholder 3"/>
          <p:cNvSpPr>
            <a:spLocks noGrp="1"/>
          </p:cNvSpPr>
          <p:nvPr>
            <p:ph type="sldNum" sz="quarter" idx="15"/>
          </p:nvPr>
        </p:nvSpPr>
        <p:spPr/>
        <p:txBody>
          <a:bodyPr/>
          <a:lstStyle/>
          <a:p>
            <a:fld id="{9D6CFF60-E5BE-4702-9685-4E7123B59E18}" type="slidenum">
              <a:rPr lang="en-CA" smtClean="0"/>
              <a:t>6</a:t>
            </a:fld>
            <a:endParaRPr lang="en-CA"/>
          </a:p>
        </p:txBody>
      </p:sp>
    </p:spTree>
    <p:extLst>
      <p:ext uri="{BB962C8B-B14F-4D97-AF65-F5344CB8AC3E}">
        <p14:creationId xmlns:p14="http://schemas.microsoft.com/office/powerpoint/2010/main" val="1113700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075240" cy="634082"/>
          </a:xfrm>
        </p:spPr>
        <p:txBody>
          <a:bodyPr>
            <a:noAutofit/>
          </a:bodyPr>
          <a:lstStyle/>
          <a:p>
            <a:r>
              <a:rPr lang="en-CA" sz="2800" b="1" dirty="0">
                <a:latin typeface="Calibri" panose="020F0502020204030204" pitchFamily="34" charset="0"/>
                <a:cs typeface="Calibri" panose="020F0502020204030204" pitchFamily="34" charset="0"/>
              </a:rPr>
              <a:t>Different forms of elder abuse (Cont.)</a:t>
            </a:r>
            <a:endParaRPr lang="en-CA" sz="2800" dirty="0">
              <a:latin typeface="Calibri" panose="020F0502020204030204" pitchFamily="34" charset="0"/>
              <a:cs typeface="Calibri" panose="020F0502020204030204" pitchFamily="34" charset="0"/>
            </a:endParaRPr>
          </a:p>
        </p:txBody>
      </p:sp>
      <p:sp>
        <p:nvSpPr>
          <p:cNvPr id="2" name="Content Placeholder 1"/>
          <p:cNvSpPr>
            <a:spLocks noGrp="1"/>
          </p:cNvSpPr>
          <p:nvPr>
            <p:ph sz="quarter" idx="1"/>
          </p:nvPr>
        </p:nvSpPr>
        <p:spPr>
          <a:xfrm>
            <a:off x="457200" y="908720"/>
            <a:ext cx="8281416" cy="6120680"/>
          </a:xfrm>
        </p:spPr>
        <p:txBody>
          <a:bodyPr>
            <a:normAutofit fontScale="77500" lnSpcReduction="20000"/>
          </a:bodyPr>
          <a:lstStyle/>
          <a:p>
            <a:pPr marL="0" indent="0">
              <a:buNone/>
            </a:pPr>
            <a:endParaRPr lang="en-CA" sz="3100" b="1" dirty="0">
              <a:latin typeface="Calibri" panose="020F0502020204030204" pitchFamily="34" charset="0"/>
              <a:cs typeface="Calibri" panose="020F0502020204030204" pitchFamily="34" charset="0"/>
            </a:endParaRPr>
          </a:p>
          <a:p>
            <a:pPr marL="0" indent="0">
              <a:buNone/>
            </a:pPr>
            <a:r>
              <a:rPr lang="en-CA" sz="3100" b="1" dirty="0">
                <a:latin typeface="Calibri" panose="020F0502020204030204" pitchFamily="34" charset="0"/>
                <a:cs typeface="Calibri" panose="020F0502020204030204" pitchFamily="34" charset="0"/>
              </a:rPr>
              <a:t>3.Physical:</a:t>
            </a:r>
          </a:p>
          <a:p>
            <a:r>
              <a:rPr lang="en-CA" sz="3100" dirty="0">
                <a:latin typeface="Calibri" panose="020F0502020204030204" pitchFamily="34" charset="0"/>
                <a:cs typeface="Calibri" panose="020F0502020204030204" pitchFamily="34" charset="0"/>
              </a:rPr>
              <a:t>Pushing, shouting or hitting, pinching, shaking. </a:t>
            </a:r>
          </a:p>
          <a:p>
            <a:r>
              <a:rPr lang="en-CA" sz="3100" dirty="0">
                <a:latin typeface="Calibri" panose="020F0502020204030204" pitchFamily="34" charset="0"/>
                <a:cs typeface="Calibri" panose="020F0502020204030204" pitchFamily="34" charset="0"/>
              </a:rPr>
              <a:t>Rough handling while assisting with activities of daily living </a:t>
            </a:r>
          </a:p>
          <a:p>
            <a:pPr marL="0" indent="0">
              <a:buNone/>
            </a:pPr>
            <a:endParaRPr lang="en-CA" sz="3100" dirty="0">
              <a:latin typeface="Calibri" panose="020F0502020204030204" pitchFamily="34" charset="0"/>
              <a:cs typeface="Calibri" panose="020F0502020204030204" pitchFamily="34" charset="0"/>
            </a:endParaRPr>
          </a:p>
          <a:p>
            <a:pPr marL="0" indent="0">
              <a:buNone/>
            </a:pPr>
            <a:r>
              <a:rPr lang="en-CA" sz="3100" b="1" dirty="0">
                <a:latin typeface="Calibri" panose="020F0502020204030204" pitchFamily="34" charset="0"/>
                <a:cs typeface="Calibri" panose="020F0502020204030204" pitchFamily="34" charset="0"/>
              </a:rPr>
              <a:t>4.Social Isolation:</a:t>
            </a:r>
          </a:p>
          <a:p>
            <a:r>
              <a:rPr lang="en-CA" sz="3100" dirty="0">
                <a:latin typeface="Calibri" panose="020F0502020204030204" pitchFamily="34" charset="0"/>
                <a:cs typeface="Calibri" panose="020F0502020204030204" pitchFamily="34" charset="0"/>
              </a:rPr>
              <a:t>Preventing an individual from meeting or speaking with extended family or friends</a:t>
            </a:r>
          </a:p>
          <a:p>
            <a:r>
              <a:rPr lang="en-CA" sz="3100" dirty="0">
                <a:latin typeface="Calibri" panose="020F0502020204030204" pitchFamily="34" charset="0"/>
                <a:cs typeface="Calibri" panose="020F0502020204030204" pitchFamily="34" charset="0"/>
              </a:rPr>
              <a:t>Forcing an individual to stay in their room </a:t>
            </a:r>
          </a:p>
          <a:p>
            <a:r>
              <a:rPr lang="en-CA" sz="3100" dirty="0">
                <a:latin typeface="Calibri" panose="020F0502020204030204" pitchFamily="34" charset="0"/>
                <a:cs typeface="Calibri" panose="020F0502020204030204" pitchFamily="34" charset="0"/>
              </a:rPr>
              <a:t>Leaving the individual  alone at home frequently</a:t>
            </a:r>
          </a:p>
          <a:p>
            <a:r>
              <a:rPr lang="en-CA" sz="3100" dirty="0">
                <a:latin typeface="Calibri" panose="020F0502020204030204" pitchFamily="34" charset="0"/>
                <a:cs typeface="Calibri" panose="020F0502020204030204" pitchFamily="34" charset="0"/>
              </a:rPr>
              <a:t>Not providing communication in the senior’s language</a:t>
            </a:r>
            <a:br>
              <a:rPr lang="en-CA" sz="3100" dirty="0">
                <a:latin typeface="Calibri" panose="020F0502020204030204" pitchFamily="34" charset="0"/>
                <a:cs typeface="Calibri" panose="020F0502020204030204" pitchFamily="34" charset="0"/>
              </a:rPr>
            </a:br>
            <a:endParaRPr lang="en-CA" sz="3100" dirty="0">
              <a:latin typeface="Calibri" panose="020F0502020204030204" pitchFamily="34" charset="0"/>
              <a:cs typeface="Calibri" panose="020F0502020204030204" pitchFamily="34" charset="0"/>
            </a:endParaRPr>
          </a:p>
          <a:p>
            <a:pPr marL="0" indent="0">
              <a:buNone/>
            </a:pPr>
            <a:r>
              <a:rPr lang="en-CA" sz="3100" b="1" dirty="0">
                <a:latin typeface="Calibri" panose="020F0502020204030204" pitchFamily="34" charset="0"/>
                <a:cs typeface="Calibri" panose="020F0502020204030204" pitchFamily="34" charset="0"/>
              </a:rPr>
              <a:t>5.Spiritual:</a:t>
            </a:r>
          </a:p>
          <a:p>
            <a:r>
              <a:rPr lang="en-CA" sz="3100" dirty="0">
                <a:latin typeface="Calibri" panose="020F0502020204030204" pitchFamily="34" charset="0"/>
                <a:cs typeface="Calibri" panose="020F0502020204030204" pitchFamily="34" charset="0"/>
              </a:rPr>
              <a:t>Preventing attendance in religious services</a:t>
            </a:r>
          </a:p>
          <a:p>
            <a:r>
              <a:rPr lang="en-CA" sz="3100" dirty="0">
                <a:latin typeface="Calibri" panose="020F0502020204030204" pitchFamily="34" charset="0"/>
                <a:cs typeface="Calibri" panose="020F0502020204030204" pitchFamily="34" charset="0"/>
              </a:rPr>
              <a:t>Not being allowed to practice religion or to have </a:t>
            </a:r>
            <a:br>
              <a:rPr lang="en-CA" sz="3100" dirty="0">
                <a:latin typeface="Calibri" panose="020F0502020204030204" pitchFamily="34" charset="0"/>
                <a:cs typeface="Calibri" panose="020F0502020204030204" pitchFamily="34" charset="0"/>
              </a:rPr>
            </a:br>
            <a:r>
              <a:rPr lang="en-CA" sz="3100" dirty="0">
                <a:latin typeface="Calibri" panose="020F0502020204030204" pitchFamily="34" charset="0"/>
                <a:cs typeface="Calibri" panose="020F0502020204030204" pitchFamily="34" charset="0"/>
              </a:rPr>
              <a:t>a place to pray at home </a:t>
            </a:r>
          </a:p>
          <a:p>
            <a:endParaRPr lang="en-CA" dirty="0"/>
          </a:p>
        </p:txBody>
      </p:sp>
      <p:sp>
        <p:nvSpPr>
          <p:cNvPr id="4" name="Slide Number Placeholder 3"/>
          <p:cNvSpPr>
            <a:spLocks noGrp="1"/>
          </p:cNvSpPr>
          <p:nvPr>
            <p:ph type="sldNum" sz="quarter" idx="15"/>
          </p:nvPr>
        </p:nvSpPr>
        <p:spPr/>
        <p:txBody>
          <a:bodyPr/>
          <a:lstStyle/>
          <a:p>
            <a:fld id="{9D6CFF60-E5BE-4702-9685-4E7123B59E18}" type="slidenum">
              <a:rPr lang="en-CA" smtClean="0"/>
              <a:t>7</a:t>
            </a:fld>
            <a:endParaRPr lang="en-CA"/>
          </a:p>
        </p:txBody>
      </p:sp>
    </p:spTree>
    <p:extLst>
      <p:ext uri="{BB962C8B-B14F-4D97-AF65-F5344CB8AC3E}">
        <p14:creationId xmlns:p14="http://schemas.microsoft.com/office/powerpoint/2010/main" val="1833859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0"/>
            <a:ext cx="8199064" cy="620688"/>
          </a:xfrm>
        </p:spPr>
        <p:txBody>
          <a:bodyPr>
            <a:noAutofit/>
          </a:bodyPr>
          <a:lstStyle/>
          <a:p>
            <a:r>
              <a:rPr lang="en-CA" sz="2800" b="1" dirty="0">
                <a:latin typeface="Calibri" panose="020F0502020204030204" pitchFamily="34" charset="0"/>
                <a:cs typeface="Calibri" panose="020F0502020204030204" pitchFamily="34" charset="0"/>
              </a:rPr>
              <a:t>Different forms of elder abuse (cont.) </a:t>
            </a:r>
            <a:endParaRPr lang="en-CA" sz="2800" dirty="0">
              <a:latin typeface="Calibri" panose="020F0502020204030204" pitchFamily="34" charset="0"/>
              <a:cs typeface="Calibri" panose="020F0502020204030204" pitchFamily="34" charset="0"/>
            </a:endParaRPr>
          </a:p>
        </p:txBody>
      </p:sp>
      <p:sp>
        <p:nvSpPr>
          <p:cNvPr id="2" name="Content Placeholder 1"/>
          <p:cNvSpPr>
            <a:spLocks noGrp="1"/>
          </p:cNvSpPr>
          <p:nvPr>
            <p:ph sz="quarter" idx="1"/>
          </p:nvPr>
        </p:nvSpPr>
        <p:spPr>
          <a:xfrm>
            <a:off x="395536" y="620688"/>
            <a:ext cx="8280920" cy="6552728"/>
          </a:xfrm>
        </p:spPr>
        <p:txBody>
          <a:bodyPr>
            <a:normAutofit fontScale="25000" lnSpcReduction="20000"/>
          </a:bodyPr>
          <a:lstStyle/>
          <a:p>
            <a:pPr marL="0" indent="0">
              <a:buNone/>
            </a:pPr>
            <a:r>
              <a:rPr lang="en-CA" sz="7200" b="1" dirty="0">
                <a:latin typeface="Calibri" panose="020F0502020204030204" pitchFamily="34" charset="0"/>
                <a:cs typeface="Calibri" panose="020F0502020204030204" pitchFamily="34" charset="0"/>
              </a:rPr>
              <a:t>6.Neglect:</a:t>
            </a:r>
          </a:p>
          <a:p>
            <a:r>
              <a:rPr lang="en-CA" sz="7200" dirty="0">
                <a:latin typeface="Calibri" panose="020F0502020204030204" pitchFamily="34" charset="0"/>
                <a:cs typeface="Calibri" panose="020F0502020204030204" pitchFamily="34" charset="0"/>
              </a:rPr>
              <a:t>Lack of communication or not spending enough time with the senior</a:t>
            </a:r>
          </a:p>
          <a:p>
            <a:r>
              <a:rPr lang="en-CA" sz="7200" dirty="0">
                <a:latin typeface="Calibri" panose="020F0502020204030204" pitchFamily="34" charset="0"/>
                <a:cs typeface="Calibri" panose="020F0502020204030204" pitchFamily="34" charset="0"/>
              </a:rPr>
              <a:t>Not taking an individual to medical appointments, or not seeking and following medical advice</a:t>
            </a:r>
          </a:p>
          <a:p>
            <a:r>
              <a:rPr lang="en-CA" sz="7200" dirty="0">
                <a:latin typeface="Calibri" panose="020F0502020204030204" pitchFamily="34" charset="0"/>
                <a:cs typeface="Calibri" panose="020F0502020204030204" pitchFamily="34" charset="0"/>
              </a:rPr>
              <a:t>Not assisting a frail individual with activities such as laundry, meal preparation, bathing, toileting, clean clothes, bedding, etc.. </a:t>
            </a:r>
            <a:br>
              <a:rPr lang="en-CA" sz="7200" dirty="0">
                <a:latin typeface="Calibri" panose="020F0502020204030204" pitchFamily="34" charset="0"/>
                <a:cs typeface="Calibri" panose="020F0502020204030204" pitchFamily="34" charset="0"/>
              </a:rPr>
            </a:br>
            <a:endParaRPr lang="en-CA" sz="7200" dirty="0">
              <a:latin typeface="Calibri" panose="020F0502020204030204" pitchFamily="34" charset="0"/>
              <a:cs typeface="Calibri" panose="020F0502020204030204" pitchFamily="34" charset="0"/>
            </a:endParaRPr>
          </a:p>
          <a:p>
            <a:pPr marL="0" indent="0">
              <a:buNone/>
            </a:pPr>
            <a:r>
              <a:rPr lang="en-CA" sz="7200" b="1" dirty="0">
                <a:latin typeface="Calibri" panose="020F0502020204030204" pitchFamily="34" charset="0"/>
                <a:cs typeface="Calibri" panose="020F0502020204030204" pitchFamily="34" charset="0"/>
              </a:rPr>
              <a:t>7.Sexual:</a:t>
            </a:r>
          </a:p>
          <a:p>
            <a:r>
              <a:rPr lang="en-CA" sz="7200" dirty="0">
                <a:latin typeface="Calibri" panose="020F0502020204030204" pitchFamily="34" charset="0"/>
                <a:cs typeface="Calibri" panose="020F0502020204030204" pitchFamily="34" charset="0"/>
              </a:rPr>
              <a:t>Causing shame or embarrassment by inappropriate touching</a:t>
            </a:r>
          </a:p>
          <a:p>
            <a:r>
              <a:rPr lang="en-CA" sz="7200" dirty="0">
                <a:latin typeface="Calibri" panose="020F0502020204030204" pitchFamily="34" charset="0"/>
                <a:cs typeface="Calibri" panose="020F0502020204030204" pitchFamily="34" charset="0"/>
              </a:rPr>
              <a:t>Lack of privacy</a:t>
            </a:r>
          </a:p>
          <a:p>
            <a:r>
              <a:rPr lang="en-CA" sz="7200" dirty="0">
                <a:latin typeface="Calibri" panose="020F0502020204030204" pitchFamily="34" charset="0"/>
                <a:cs typeface="Calibri" panose="020F0502020204030204" pitchFamily="34" charset="0"/>
              </a:rPr>
              <a:t>Coercing an individual to conduct sexual acts </a:t>
            </a:r>
          </a:p>
          <a:p>
            <a:endParaRPr lang="en-CA" sz="7200" b="1" dirty="0">
              <a:latin typeface="Calibri" panose="020F0502020204030204" pitchFamily="34" charset="0"/>
              <a:cs typeface="Calibri" panose="020F0502020204030204" pitchFamily="34" charset="0"/>
            </a:endParaRPr>
          </a:p>
          <a:p>
            <a:pPr marL="0" indent="0">
              <a:buNone/>
            </a:pPr>
            <a:r>
              <a:rPr lang="en-CA" sz="7200" b="1" dirty="0">
                <a:latin typeface="Calibri" panose="020F0502020204030204" pitchFamily="34" charset="0"/>
                <a:cs typeface="Calibri" panose="020F0502020204030204" pitchFamily="34" charset="0"/>
              </a:rPr>
              <a:t>8.Health and Safety</a:t>
            </a:r>
          </a:p>
          <a:p>
            <a:r>
              <a:rPr lang="en-CA" sz="7200" dirty="0">
                <a:latin typeface="Calibri" panose="020F0502020204030204" pitchFamily="34" charset="0"/>
                <a:cs typeface="Calibri" panose="020F0502020204030204" pitchFamily="34" charset="0"/>
              </a:rPr>
              <a:t>Lack of basic necessities such as medication or food for special diets.</a:t>
            </a:r>
          </a:p>
          <a:p>
            <a:r>
              <a:rPr lang="en-CA" sz="7200" dirty="0">
                <a:latin typeface="Calibri" panose="020F0502020204030204" pitchFamily="34" charset="0"/>
                <a:cs typeface="Calibri" panose="020F0502020204030204" pitchFamily="34" charset="0"/>
              </a:rPr>
              <a:t>Clean and safe environment for the senior</a:t>
            </a:r>
          </a:p>
          <a:p>
            <a:r>
              <a:rPr lang="en-CA" sz="7200" dirty="0">
                <a:latin typeface="Calibri" panose="020F0502020204030204" pitchFamily="34" charset="0"/>
                <a:cs typeface="Calibri" panose="020F0502020204030204" pitchFamily="34" charset="0"/>
              </a:rPr>
              <a:t>Proper clothing appropriate to weather and indoor temperatures.</a:t>
            </a:r>
          </a:p>
          <a:p>
            <a:r>
              <a:rPr lang="en-CA" sz="7200" dirty="0">
                <a:latin typeface="Calibri" panose="020F0502020204030204" pitchFamily="34" charset="0"/>
                <a:cs typeface="Calibri" panose="020F0502020204030204" pitchFamily="34" charset="0"/>
              </a:rPr>
              <a:t>Safety equipment as required to prevent falls and maximize independence</a:t>
            </a:r>
          </a:p>
          <a:p>
            <a:r>
              <a:rPr lang="en-CA" sz="7200" dirty="0">
                <a:latin typeface="Calibri" panose="020F0502020204030204" pitchFamily="34" charset="0"/>
                <a:cs typeface="Calibri" panose="020F0502020204030204" pitchFamily="34" charset="0"/>
              </a:rPr>
              <a:t>Health care professionals  must be respectful towards seniors especially when providing care to a senior of the opposite sex</a:t>
            </a:r>
          </a:p>
          <a:p>
            <a:r>
              <a:rPr lang="en-CA" sz="7200" dirty="0">
                <a:latin typeface="Calibri" panose="020F0502020204030204" pitchFamily="34" charset="0"/>
                <a:cs typeface="Calibri" panose="020F0502020204030204" pitchFamily="34" charset="0"/>
              </a:rPr>
              <a:t>At all times the senior must be treated with dignity and respect.</a:t>
            </a:r>
          </a:p>
          <a:p>
            <a:endParaRPr lang="en-CA" dirty="0"/>
          </a:p>
        </p:txBody>
      </p:sp>
      <p:sp>
        <p:nvSpPr>
          <p:cNvPr id="4" name="Slide Number Placeholder 3"/>
          <p:cNvSpPr>
            <a:spLocks noGrp="1"/>
          </p:cNvSpPr>
          <p:nvPr>
            <p:ph type="sldNum" sz="quarter" idx="15"/>
          </p:nvPr>
        </p:nvSpPr>
        <p:spPr/>
        <p:txBody>
          <a:bodyPr/>
          <a:lstStyle/>
          <a:p>
            <a:fld id="{9D6CFF60-E5BE-4702-9685-4E7123B59E18}" type="slidenum">
              <a:rPr lang="en-CA" smtClean="0"/>
              <a:t>8</a:t>
            </a:fld>
            <a:endParaRPr lang="en-CA"/>
          </a:p>
        </p:txBody>
      </p:sp>
    </p:spTree>
    <p:extLst>
      <p:ext uri="{BB962C8B-B14F-4D97-AF65-F5344CB8AC3E}">
        <p14:creationId xmlns:p14="http://schemas.microsoft.com/office/powerpoint/2010/main" val="4208257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35361"/>
            <a:ext cx="7467600" cy="801351"/>
          </a:xfrm>
        </p:spPr>
        <p:txBody>
          <a:bodyPr>
            <a:noAutofit/>
          </a:bodyPr>
          <a:lstStyle/>
          <a:p>
            <a:r>
              <a:rPr lang="en-CA" sz="4000" b="1" dirty="0">
                <a:latin typeface="Calibri" panose="020F0502020204030204" pitchFamily="34" charset="0"/>
                <a:cs typeface="Calibri" panose="020F0502020204030204" pitchFamily="34" charset="0"/>
              </a:rPr>
              <a:t>Why does elder abuse occur?</a:t>
            </a:r>
          </a:p>
        </p:txBody>
      </p:sp>
      <p:sp>
        <p:nvSpPr>
          <p:cNvPr id="2" name="Content Placeholder 1"/>
          <p:cNvSpPr>
            <a:spLocks noGrp="1"/>
          </p:cNvSpPr>
          <p:nvPr>
            <p:ph sz="quarter" idx="1"/>
          </p:nvPr>
        </p:nvSpPr>
        <p:spPr>
          <a:xfrm>
            <a:off x="251520" y="980728"/>
            <a:ext cx="8280920" cy="5688633"/>
          </a:xfrm>
        </p:spPr>
        <p:txBody>
          <a:bodyPr>
            <a:noAutofit/>
          </a:bodyPr>
          <a:lstStyle/>
          <a:p>
            <a:r>
              <a:rPr lang="en-CA" sz="2100" dirty="0">
                <a:latin typeface="Calibri" panose="020F0502020204030204" pitchFamily="34" charset="0"/>
                <a:cs typeface="Calibri" panose="020F0502020204030204" pitchFamily="34" charset="0"/>
              </a:rPr>
              <a:t>The stress of responsibility that caregivers face can lead to elder abuse. Caregiving may be </a:t>
            </a:r>
            <a:r>
              <a:rPr lang="en-CA" sz="2100" dirty="0">
                <a:effectLst/>
                <a:latin typeface="Calibri" panose="020F0502020204030204" pitchFamily="34" charset="0"/>
                <a:ea typeface="Calibri" panose="020F0502020204030204" pitchFamily="34" charset="0"/>
                <a:cs typeface="Calibri" panose="020F0502020204030204" pitchFamily="34" charset="0"/>
              </a:rPr>
              <a:t>time-consuming; feeding, bathing, </a:t>
            </a:r>
            <a:r>
              <a:rPr lang="en-CA" sz="2100" dirty="0">
                <a:latin typeface="Calibri" panose="020F0502020204030204" pitchFamily="34" charset="0"/>
                <a:ea typeface="Calibri" panose="020F0502020204030204" pitchFamily="34" charset="0"/>
                <a:cs typeface="Calibri" panose="020F0502020204030204" pitchFamily="34" charset="0"/>
              </a:rPr>
              <a:t>toileting and providing social stimulation may cause burn out which can lead to </a:t>
            </a:r>
            <a:r>
              <a:rPr lang="en-CA" sz="2100" dirty="0">
                <a:effectLst/>
                <a:latin typeface="Calibri" panose="020F0502020204030204" pitchFamily="34" charset="0"/>
                <a:ea typeface="Calibri" panose="020F0502020204030204" pitchFamily="34" charset="0"/>
                <a:cs typeface="Calibri" panose="020F0502020204030204" pitchFamily="34" charset="0"/>
              </a:rPr>
              <a:t>unintentional neglect and abuse of seniors.</a:t>
            </a:r>
          </a:p>
          <a:p>
            <a:endParaRPr lang="en-CA" sz="2100" dirty="0">
              <a:latin typeface="Calibri" panose="020F0502020204030204" pitchFamily="34" charset="0"/>
              <a:cs typeface="Calibri" panose="020F0502020204030204" pitchFamily="34" charset="0"/>
            </a:endParaRPr>
          </a:p>
          <a:p>
            <a:r>
              <a:rPr lang="en-CA" sz="2100" dirty="0">
                <a:latin typeface="Calibri" panose="020F0502020204030204" pitchFamily="34" charset="0"/>
                <a:cs typeface="Calibri" panose="020F0502020204030204" pitchFamily="34" charset="0"/>
              </a:rPr>
              <a:t>Family members may feel forced to cohabit with seniors due to lack of adequate housing and subsequently refuse to share the cost of house maintenance and utility bills.</a:t>
            </a:r>
          </a:p>
          <a:p>
            <a:pPr marL="0" indent="0">
              <a:buNone/>
            </a:pPr>
            <a:endParaRPr lang="en-CA" sz="2100" dirty="0">
              <a:latin typeface="Calibri" panose="020F0502020204030204" pitchFamily="34" charset="0"/>
              <a:cs typeface="Calibri" panose="020F0502020204030204" pitchFamily="34" charset="0"/>
            </a:endParaRPr>
          </a:p>
          <a:p>
            <a:r>
              <a:rPr lang="en-CA" sz="2100" dirty="0">
                <a:latin typeface="Calibri" panose="020F0502020204030204" pitchFamily="34" charset="0"/>
                <a:cs typeface="Calibri" panose="020F0502020204030204" pitchFamily="34" charset="0"/>
              </a:rPr>
              <a:t>A history of negative behaviours or violence can be seen as a normal  behaviour in a family or community.</a:t>
            </a:r>
            <a:br>
              <a:rPr lang="en-CA" sz="2100" dirty="0">
                <a:latin typeface="Calibri" panose="020F0502020204030204" pitchFamily="34" charset="0"/>
                <a:cs typeface="Calibri" panose="020F0502020204030204" pitchFamily="34" charset="0"/>
              </a:rPr>
            </a:br>
            <a:endParaRPr lang="en-CA" sz="2100" dirty="0">
              <a:latin typeface="Calibri" panose="020F0502020204030204" pitchFamily="34" charset="0"/>
              <a:cs typeface="Calibri" panose="020F0502020204030204" pitchFamily="34" charset="0"/>
            </a:endParaRPr>
          </a:p>
          <a:p>
            <a:r>
              <a:rPr lang="en-CA" sz="2100" dirty="0">
                <a:latin typeface="Calibri" panose="020F0502020204030204" pitchFamily="34" charset="0"/>
                <a:cs typeface="Calibri" panose="020F0502020204030204" pitchFamily="34" charset="0"/>
              </a:rPr>
              <a:t>Elder abuse occurs in care institutions. The staff may be over worked or underpaid and the senior residents may be vulnerable to financial coercion or physical mistreatment and neglect as was reported during COVID-19.</a:t>
            </a:r>
          </a:p>
        </p:txBody>
      </p:sp>
      <p:sp>
        <p:nvSpPr>
          <p:cNvPr id="4" name="Slide Number Placeholder 3"/>
          <p:cNvSpPr>
            <a:spLocks noGrp="1"/>
          </p:cNvSpPr>
          <p:nvPr>
            <p:ph type="sldNum" sz="quarter" idx="15"/>
          </p:nvPr>
        </p:nvSpPr>
        <p:spPr/>
        <p:txBody>
          <a:bodyPr/>
          <a:lstStyle/>
          <a:p>
            <a:fld id="{9D6CFF60-E5BE-4702-9685-4E7123B59E18}" type="slidenum">
              <a:rPr lang="en-CA" smtClean="0"/>
              <a:t>9</a:t>
            </a:fld>
            <a:endParaRPr lang="en-CA"/>
          </a:p>
        </p:txBody>
      </p:sp>
    </p:spTree>
    <p:extLst>
      <p:ext uri="{BB962C8B-B14F-4D97-AF65-F5344CB8AC3E}">
        <p14:creationId xmlns:p14="http://schemas.microsoft.com/office/powerpoint/2010/main" val="15999238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1582</TotalTime>
  <Words>6084</Words>
  <Application>Microsoft Office PowerPoint</Application>
  <PresentationFormat>On-screen Show (4:3)</PresentationFormat>
  <Paragraphs>419</Paragraphs>
  <Slides>29</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Calibri</vt:lpstr>
      <vt:lpstr>Century Schoolbook</vt:lpstr>
      <vt:lpstr>Segoe UI</vt:lpstr>
      <vt:lpstr>Wingdings</vt:lpstr>
      <vt:lpstr>Wingdings 2</vt:lpstr>
      <vt:lpstr>Oriel</vt:lpstr>
      <vt:lpstr>Elder abuse and neglect – ethno-cultural communities education and training guide</vt:lpstr>
      <vt:lpstr>Objectives of the training session</vt:lpstr>
      <vt:lpstr>Agenda </vt:lpstr>
      <vt:lpstr>Introduction:  Social Planning Council of Ottawa</vt:lpstr>
      <vt:lpstr>Definition of elder abuse</vt:lpstr>
      <vt:lpstr>Different forms of elder abuse</vt:lpstr>
      <vt:lpstr>Different forms of elder abuse (Cont.)</vt:lpstr>
      <vt:lpstr>Different forms of elder abuse (cont.) </vt:lpstr>
      <vt:lpstr>Why does elder abuse occur?</vt:lpstr>
      <vt:lpstr>     elder abuse in ethno-cultural Communities</vt:lpstr>
      <vt:lpstr>Barriers to reporting elder abuse</vt:lpstr>
      <vt:lpstr>Other challenges faced by seniors</vt:lpstr>
      <vt:lpstr>Other challenges faced by seniors (Cont.):</vt:lpstr>
      <vt:lpstr>Other challenges faced by seniors</vt:lpstr>
      <vt:lpstr>barriers of reporting abuse:  Why is elder abuse kept secret?</vt:lpstr>
      <vt:lpstr>Case Study # 1 </vt:lpstr>
      <vt:lpstr>Case study #2</vt:lpstr>
      <vt:lpstr>Video review and discussion</vt:lpstr>
      <vt:lpstr>What    How agencies can prevent elder abuse</vt:lpstr>
      <vt:lpstr>strategies for preventing elder abuse (Cont.)</vt:lpstr>
      <vt:lpstr>strategies for preventing elder abuse and what can be done (Cont.)</vt:lpstr>
      <vt:lpstr>     Key messages regarding elder abuse,  neglect and disrespect (Cont.)</vt:lpstr>
      <vt:lpstr>Key messages regarding  elder abuse, neglect and disrespect </vt:lpstr>
      <vt:lpstr>     Legislation protecting seniors </vt:lpstr>
      <vt:lpstr>Legislation protecting seniors</vt:lpstr>
      <vt:lpstr>Long-Term Care Homes Act, 2007 &amp; Retirement Homes Act, 2010 (Act)</vt:lpstr>
      <vt:lpstr>      Contact numbers assisting seniors in distress or risk in elder abuse</vt:lpstr>
      <vt:lpstr>Please complete our  online evaluation form</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Elder Abuse Training Session</dc:title>
  <dc:creator>Ridwan Khan</dc:creator>
  <cp:lastModifiedBy>Social Planning Council  Ottawa</cp:lastModifiedBy>
  <cp:revision>123</cp:revision>
  <dcterms:created xsi:type="dcterms:W3CDTF">2020-11-03T20:22:07Z</dcterms:created>
  <dcterms:modified xsi:type="dcterms:W3CDTF">2022-06-16T12:57:11Z</dcterms:modified>
</cp:coreProperties>
</file>